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handoutMasterIdLst>
    <p:handoutMasterId r:id="rId82"/>
  </p:handoutMasterIdLst>
  <p:sldIdLst>
    <p:sldId id="293" r:id="rId2"/>
    <p:sldId id="259" r:id="rId3"/>
    <p:sldId id="294" r:id="rId4"/>
    <p:sldId id="296"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3" r:id="rId19"/>
    <p:sldId id="311" r:id="rId20"/>
    <p:sldId id="337" r:id="rId21"/>
    <p:sldId id="338" r:id="rId22"/>
    <p:sldId id="339" r:id="rId23"/>
    <p:sldId id="312" r:id="rId24"/>
    <p:sldId id="316" r:id="rId25"/>
    <p:sldId id="318" r:id="rId26"/>
    <p:sldId id="314" r:id="rId27"/>
    <p:sldId id="317" r:id="rId28"/>
    <p:sldId id="315" r:id="rId29"/>
    <p:sldId id="319" r:id="rId30"/>
    <p:sldId id="320" r:id="rId31"/>
    <p:sldId id="321" r:id="rId32"/>
    <p:sldId id="327" r:id="rId33"/>
    <p:sldId id="328" r:id="rId34"/>
    <p:sldId id="336" r:id="rId35"/>
    <p:sldId id="326" r:id="rId36"/>
    <p:sldId id="346" r:id="rId37"/>
    <p:sldId id="347" r:id="rId38"/>
    <p:sldId id="348" r:id="rId39"/>
    <p:sldId id="340" r:id="rId40"/>
    <p:sldId id="341" r:id="rId41"/>
    <p:sldId id="342" r:id="rId42"/>
    <p:sldId id="343" r:id="rId43"/>
    <p:sldId id="344" r:id="rId44"/>
    <p:sldId id="345" r:id="rId45"/>
    <p:sldId id="322" r:id="rId46"/>
    <p:sldId id="371" r:id="rId47"/>
    <p:sldId id="323" r:id="rId48"/>
    <p:sldId id="324" r:id="rId49"/>
    <p:sldId id="372" r:id="rId50"/>
    <p:sldId id="325" r:id="rId51"/>
    <p:sldId id="373" r:id="rId52"/>
    <p:sldId id="329" r:id="rId53"/>
    <p:sldId id="330" r:id="rId54"/>
    <p:sldId id="375" r:id="rId55"/>
    <p:sldId id="331" r:id="rId56"/>
    <p:sldId id="374" r:id="rId57"/>
    <p:sldId id="332" r:id="rId58"/>
    <p:sldId id="333" r:id="rId59"/>
    <p:sldId id="334" r:id="rId60"/>
    <p:sldId id="376" r:id="rId61"/>
    <p:sldId id="349" r:id="rId62"/>
    <p:sldId id="350" r:id="rId63"/>
    <p:sldId id="351" r:id="rId64"/>
    <p:sldId id="352" r:id="rId65"/>
    <p:sldId id="370" r:id="rId66"/>
    <p:sldId id="356" r:id="rId67"/>
    <p:sldId id="357" r:id="rId68"/>
    <p:sldId id="355" r:id="rId69"/>
    <p:sldId id="358" r:id="rId70"/>
    <p:sldId id="354" r:id="rId71"/>
    <p:sldId id="359" r:id="rId72"/>
    <p:sldId id="360" r:id="rId73"/>
    <p:sldId id="353" r:id="rId74"/>
    <p:sldId id="361" r:id="rId75"/>
    <p:sldId id="362" r:id="rId76"/>
    <p:sldId id="366" r:id="rId77"/>
    <p:sldId id="367" r:id="rId78"/>
    <p:sldId id="368" r:id="rId79"/>
    <p:sldId id="297" r:id="rId80"/>
  </p:sldIdLst>
  <p:sldSz cx="9144000" cy="6858000" type="screen4x3"/>
  <p:notesSz cx="6858000" cy="9144000"/>
  <p:embeddedFontLst>
    <p:embeddedFont>
      <p:font typeface="굴림체" panose="020B0609000101010101" pitchFamily="49" charset="-127"/>
      <p:regular r:id="rId83"/>
    </p:embeddedFont>
    <p:embeddedFont>
      <p:font typeface="Calibri" panose="020F0502020204030204" pitchFamily="34" charset="0"/>
      <p:regular r:id="rId84"/>
      <p:bold r:id="rId85"/>
      <p:italic r:id="rId86"/>
      <p:boldItalic r:id="rId87"/>
    </p:embeddedFont>
    <p:embeddedFont>
      <p:font typeface="Calibri Light" panose="020F0302020204030204" pitchFamily="34" charset="0"/>
      <p:regular r:id="rId88"/>
      <p:italic r:id="rId89"/>
    </p:embeddedFont>
    <p:embeddedFont>
      <p:font typeface="Cambria Math" panose="02040503050406030204" pitchFamily="18" charset="0"/>
      <p:regular r:id="rId90"/>
    </p:embeddedFont>
    <p:embeddedFont>
      <p:font typeface="Lucida Handwriting" panose="03010101010101010101" pitchFamily="66" charset="0"/>
      <p:regular r:id="rId91"/>
    </p:embeddedFont>
    <p:embeddedFont>
      <p:font typeface="Malgun Gothic" panose="020B0503020000020004" pitchFamily="34" charset="-127"/>
      <p:regular r:id="rId92"/>
      <p:bold r:id="rId93"/>
    </p:embeddedFont>
    <p:embeddedFont>
      <p:font typeface="Tahoma" panose="020B0604030504040204" pitchFamily="34" charset="0"/>
      <p:regular r:id="rId94"/>
      <p:bold r:id="rId9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67" d="100"/>
          <a:sy n="67" d="100"/>
        </p:scale>
        <p:origin x="105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2023-06-11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2023-06-11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2023-06-11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2023-06-11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29264"/>
            <a:ext cx="865299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2023-06-11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2023-06-11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5.xml"/><Relationship Id="rId4" Type="http://schemas.openxmlformats.org/officeDocument/2006/relationships/image" Target="../media/image370.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35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00.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amsayılı </a:t>
            </a:r>
            <a:r>
              <a:rPr lang="tr-TR" altLang="ko-KR">
                <a:solidFill>
                  <a:srgbClr val="EA6131"/>
                </a:solidFill>
              </a:rPr>
              <a:t>P</a:t>
            </a:r>
            <a:r>
              <a:rPr lang="tr-TR" altLang="ko-KR"/>
              <a:t>rogramlama</a:t>
            </a:r>
            <a:endParaRPr lang="ko-KR" altLang="en-US" b="1" dirty="0"/>
          </a:p>
        </p:txBody>
      </p:sp>
      <p:sp>
        <p:nvSpPr>
          <p:cNvPr id="18" name="직사각형 17"/>
          <p:cNvSpPr/>
          <p:nvPr/>
        </p:nvSpPr>
        <p:spPr>
          <a:xfrm>
            <a:off x="1177328" y="3892986"/>
            <a:ext cx="4258768"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000" dirty="0">
              <a:solidFill>
                <a:schemeClr val="bg1">
                  <a:lumMod val="50000"/>
                </a:schemeClr>
              </a:solidFill>
              <a:latin typeface="+mj-lt"/>
              <a:ea typeface="맑은 고딕" pitchFamily="50" charset="-127"/>
              <a:cs typeface="굴림" pitchFamily="50" charset="-127"/>
            </a:endParaRPr>
          </a:p>
        </p:txBody>
      </p:sp>
      <p:grpSp>
        <p:nvGrpSpPr>
          <p:cNvPr id="29" name="그룹 28"/>
          <p:cNvGrpSpPr/>
          <p:nvPr/>
        </p:nvGrpSpPr>
        <p:grpSpPr>
          <a:xfrm>
            <a:off x="3904200" y="6166383"/>
            <a:ext cx="1335600" cy="338400"/>
            <a:chOff x="5427663" y="6166383"/>
            <a:chExt cx="1335600" cy="338400"/>
          </a:xfrm>
        </p:grpSpPr>
        <p:sp>
          <p:nvSpPr>
            <p:cNvPr id="3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1"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D34D1052-08C4-7C89-7150-DC493B4B631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m:t>
                          </m:r>
                          <m:r>
                            <a:rPr lang="tr-TR" b="0" i="1" smtClean="0">
                              <a:latin typeface="Cambria Math" panose="02040503050406030204" pitchFamily="18" charset="0"/>
                            </a:rPr>
                            <m:t>𝑎𝑘𝑠</m:t>
                          </m:r>
                          <m:r>
                            <a:rPr lang="tr-TR" b="0" i="1" smtClean="0">
                              <a:latin typeface="Cambria Math" panose="02040503050406030204" pitchFamily="18" charset="0"/>
                            </a:rPr>
                            <m:t> </m:t>
                          </m:r>
                        </m:fName>
                        <m:e>
                          <m:r>
                            <a:rPr lang="tr-TR" b="0" i="1" smtClean="0">
                              <a:latin typeface="Cambria Math" panose="02040503050406030204" pitchFamily="18" charset="0"/>
                            </a:rPr>
                            <m:t>𝑍</m:t>
                          </m:r>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m:t>
                          </m:r>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𝑥</m:t>
                      </m:r>
                      <m:r>
                        <a:rPr lang="tr-TR" b="0" i="1" smtClean="0">
                          <a:latin typeface="Cambria Math" panose="02040503050406030204" pitchFamily="18" charset="0"/>
                        </a:rPr>
                        <m:t>1+</m:t>
                      </m:r>
                      <m:r>
                        <a:rPr lang="tr-TR" b="0" i="1" smtClean="0">
                          <a:latin typeface="Cambria Math" panose="02040503050406030204" pitchFamily="18" charset="0"/>
                        </a:rPr>
                        <m:t>𝑥</m:t>
                      </m:r>
                      <m:r>
                        <a:rPr lang="tr-TR" b="0" i="1" smtClean="0">
                          <a:latin typeface="Cambria Math" panose="02040503050406030204" pitchFamily="18" charset="0"/>
                        </a:rPr>
                        <m:t>2≤6</m:t>
                      </m:r>
                    </m:oMath>
                  </m:oMathPara>
                </a14:m>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9</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2≤45</m:t>
                      </m:r>
                    </m:oMath>
                  </m:oMathPara>
                </a14:m>
                <a:endParaRPr lang="tr-TR" b="0" dirty="0"/>
              </a:p>
              <a:p>
                <a:pPr marL="0" indent="0">
                  <a:buNone/>
                </a:pPr>
                <a:endParaRPr lang="tr-TR" dirty="0"/>
              </a:p>
              <a:p>
                <a:pPr marL="0" indent="0" algn="ctr">
                  <a:buNone/>
                </a:pPr>
                <a:r>
                  <a:rPr lang="tr-TR" b="0" dirty="0"/>
                  <a:t>X1 v</a:t>
                </a:r>
                <a:r>
                  <a:rPr lang="tr-TR" dirty="0"/>
                  <a:t>e x2 </a:t>
                </a:r>
                <a:r>
                  <a:rPr lang="tr-TR" dirty="0" err="1"/>
                  <a:t>tamsayılı</a:t>
                </a:r>
                <a:endParaRPr lang="tr-TR" b="0" dirty="0"/>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D34D1052-08C4-7C89-7150-DC493B4B631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B70381E-E098-E4BA-2284-2BBB5DC0ED13}"/>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7C3552E-7D73-B5F7-5F24-D8488D6483FC}"/>
              </a:ext>
            </a:extLst>
          </p:cNvPr>
          <p:cNvGraphicFramePr>
            <a:graphicFrameLocks/>
          </p:cNvGraphicFramePr>
          <p:nvPr>
            <p:extLst>
              <p:ext uri="{D42A27DB-BD31-4B8C-83A1-F6EECF244321}">
                <p14:modId xmlns:p14="http://schemas.microsoft.com/office/powerpoint/2010/main" val="2472400017"/>
              </p:ext>
            </p:extLst>
          </p:nvPr>
        </p:nvGraphicFramePr>
        <p:xfrm>
          <a:off x="361963" y="3129161"/>
          <a:ext cx="4185111" cy="184912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2632288793"/>
                    </a:ext>
                  </a:extLst>
                </a:gridCol>
                <a:gridCol w="754204">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779780">
                  <a:extLst>
                    <a:ext uri="{9D8B030D-6E8A-4147-A177-3AD203B41FA5}">
                      <a16:colId xmlns:a16="http://schemas.microsoft.com/office/drawing/2014/main" val="20005"/>
                    </a:ext>
                  </a:extLst>
                </a:gridCol>
              </a:tblGrid>
              <a:tr h="370840">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a:t>8</a:t>
                      </a:r>
                      <a:endParaRPr lang="tr-TR" dirty="0"/>
                    </a:p>
                  </a:txBody>
                  <a:tcPr/>
                </a:tc>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t>0.25</a:t>
                      </a:r>
                      <a:endParaRPr lang="tr-TR" dirty="0"/>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a:t>5</a:t>
                      </a:r>
                      <a:endParaRPr lang="tr-TR" dirty="0"/>
                    </a:p>
                  </a:txBody>
                  <a:tcPr/>
                </a:tc>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t>-0.25</a:t>
                      </a:r>
                      <a:endParaRPr lang="tr-TR" dirty="0"/>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endParaRPr lang="tr-TR" dirty="0"/>
                    </a:p>
                  </a:txBody>
                  <a:tcPr/>
                </a:tc>
                <a:tc>
                  <a:txBody>
                    <a:bodyPr/>
                    <a:lstStyle/>
                    <a:p>
                      <a:r>
                        <a:rPr lang="tr-TR" dirty="0"/>
                        <a:t>Z</a:t>
                      </a:r>
                    </a:p>
                  </a:txBody>
                  <a:tcPr/>
                </a:tc>
                <a:tc>
                  <a:txBody>
                    <a:bodyPr/>
                    <a:lstStyle/>
                    <a:p>
                      <a:r>
                        <a:rPr lang="tr-TR"/>
                        <a:t>8</a:t>
                      </a:r>
                      <a:endParaRPr lang="tr-TR" dirty="0"/>
                    </a:p>
                  </a:txBody>
                  <a:tcPr/>
                </a:tc>
                <a:tc>
                  <a:txBody>
                    <a:bodyPr/>
                    <a:lstStyle/>
                    <a:p>
                      <a:r>
                        <a:rPr lang="tr-TR" dirty="0"/>
                        <a:t>5</a:t>
                      </a:r>
                    </a:p>
                  </a:txBody>
                  <a:tcPr/>
                </a:tc>
                <a:tc>
                  <a:txBody>
                    <a:bodyPr/>
                    <a:lstStyle/>
                    <a:p>
                      <a:r>
                        <a:rPr lang="tr-TR"/>
                        <a:t> 1.25</a:t>
                      </a:r>
                      <a:endParaRPr lang="tr-TR" dirty="0"/>
                    </a:p>
                  </a:txBody>
                  <a:tcPr/>
                </a:tc>
                <a:tc>
                  <a:txBody>
                    <a:bodyPr/>
                    <a:lstStyle/>
                    <a:p>
                      <a:r>
                        <a:rPr lang="tr-TR"/>
                        <a:t>.75</a:t>
                      </a:r>
                      <a:endParaRPr lang="tr-TR" dirty="0"/>
                    </a:p>
                  </a:txBody>
                  <a:tcPr/>
                </a:tc>
                <a:tc>
                  <a:txBody>
                    <a:bodyPr/>
                    <a:lstStyle/>
                    <a:p>
                      <a:r>
                        <a:rPr lang="tr-TR"/>
                        <a:t>41.25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a:t>C-Z</a:t>
                      </a:r>
                      <a:endParaRPr lang="tr-TR" dirty="0"/>
                    </a:p>
                  </a:txBody>
                  <a:tcPr/>
                </a:tc>
                <a:tc>
                  <a:txBody>
                    <a:bodyPr/>
                    <a:lstStyle/>
                    <a:p>
                      <a:r>
                        <a:rPr lang="tr-TR"/>
                        <a:t>0</a:t>
                      </a:r>
                      <a:endParaRPr lang="tr-TR" dirty="0"/>
                    </a:p>
                  </a:txBody>
                  <a:tcPr/>
                </a:tc>
                <a:tc>
                  <a:txBody>
                    <a:bodyPr/>
                    <a:lstStyle/>
                    <a:p>
                      <a:r>
                        <a:rPr lang="tr-TR"/>
                        <a:t>0</a:t>
                      </a:r>
                      <a:endParaRPr lang="tr-TR" dirty="0"/>
                    </a:p>
                  </a:txBody>
                  <a:tcPr/>
                </a:tc>
                <a:tc>
                  <a:txBody>
                    <a:bodyPr/>
                    <a:lstStyle/>
                    <a:p>
                      <a:r>
                        <a:rPr lang="tr-TR"/>
                        <a:t>-1.25</a:t>
                      </a:r>
                      <a:endParaRPr lang="tr-TR" dirty="0"/>
                    </a:p>
                  </a:txBody>
                  <a:tcPr/>
                </a:tc>
                <a:tc>
                  <a:txBody>
                    <a:bodyPr/>
                    <a:lstStyle/>
                    <a:p>
                      <a:r>
                        <a:rPr lang="tr-TR"/>
                        <a:t>-.75</a:t>
                      </a:r>
                      <a:endParaRPr lang="tr-TR" dirty="0"/>
                    </a:p>
                  </a:txBody>
                  <a:tcPr/>
                </a:tc>
                <a:tc>
                  <a:txBody>
                    <a:bodyPr/>
                    <a:lstStyle/>
                    <a:p>
                      <a:endParaRPr lang="tr-TR" dirty="0"/>
                    </a:p>
                  </a:txBody>
                  <a:tcPr/>
                </a:tc>
                <a:extLst>
                  <a:ext uri="{0D108BD9-81ED-4DB2-BD59-A6C34878D82A}">
                    <a16:rowId xmlns:a16="http://schemas.microsoft.com/office/drawing/2014/main" val="374669776"/>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264280A4-B39D-8991-D511-50EAD04C79D5}"/>
                  </a:ext>
                </a:extLst>
              </p:cNvPr>
              <p:cNvSpPr txBox="1"/>
              <p:nvPr/>
            </p:nvSpPr>
            <p:spPr>
              <a:xfrm>
                <a:off x="5007048" y="3372072"/>
                <a:ext cx="3839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8</m:t>
                      </m:r>
                      <m:r>
                        <a:rPr lang="tr-TR" b="0" i="1" smtClean="0">
                          <a:latin typeface="Cambria Math" panose="02040503050406030204" pitchFamily="18" charset="0"/>
                        </a:rPr>
                        <m:t>𝑥</m:t>
                      </m:r>
                      <m:r>
                        <a:rPr lang="tr-TR" b="0" i="1" smtClean="0">
                          <a:latin typeface="Cambria Math" panose="02040503050406030204" pitchFamily="18" charset="0"/>
                        </a:rPr>
                        <m:t>1+5</m:t>
                      </m:r>
                      <m:r>
                        <a:rPr lang="tr-TR" b="0" i="1" smtClean="0">
                          <a:latin typeface="Cambria Math" panose="02040503050406030204" pitchFamily="18" charset="0"/>
                        </a:rPr>
                        <m:t>𝑥</m:t>
                      </m:r>
                      <m:r>
                        <a:rPr lang="tr-TR" b="0" i="1" smtClean="0">
                          <a:latin typeface="Cambria Math" panose="02040503050406030204" pitchFamily="18" charset="0"/>
                        </a:rPr>
                        <m:t>2+1.25</m:t>
                      </m:r>
                      <m:r>
                        <a:rPr lang="tr-TR" i="1">
                          <a:latin typeface="Cambria Math" panose="02040503050406030204" pitchFamily="18" charset="0"/>
                        </a:rPr>
                        <m:t>𝑠</m:t>
                      </m:r>
                      <m:r>
                        <a:rPr lang="tr-TR" i="1">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2=41.25</m:t>
                      </m:r>
                    </m:oMath>
                  </m:oMathPara>
                </a14:m>
                <a:endParaRPr lang="tr-TR" dirty="0"/>
              </a:p>
            </p:txBody>
          </p:sp>
        </mc:Choice>
        <mc:Fallback xmlns="">
          <p:sp>
            <p:nvSpPr>
              <p:cNvPr id="5" name="Metin kutusu 4">
                <a:extLst>
                  <a:ext uri="{FF2B5EF4-FFF2-40B4-BE49-F238E27FC236}">
                    <a16:creationId xmlns:a16="http://schemas.microsoft.com/office/drawing/2014/main" id="{264280A4-B39D-8991-D511-50EAD04C79D5}"/>
                  </a:ext>
                </a:extLst>
              </p:cNvPr>
              <p:cNvSpPr txBox="1">
                <a:spLocks noRot="1" noChangeAspect="1" noMove="1" noResize="1" noEditPoints="1" noAdjustHandles="1" noChangeArrowheads="1" noChangeShapeType="1" noTextEdit="1"/>
              </p:cNvSpPr>
              <p:nvPr/>
            </p:nvSpPr>
            <p:spPr>
              <a:xfrm>
                <a:off x="5007048" y="3372072"/>
                <a:ext cx="3839193" cy="276999"/>
              </a:xfrm>
              <a:prstGeom prst="rect">
                <a:avLst/>
              </a:prstGeom>
              <a:blipFill>
                <a:blip r:embed="rId3"/>
                <a:stretch>
                  <a:fillRect l="-952" r="-1111"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89F9F573-69FE-B02B-A820-830625E36D38}"/>
                  </a:ext>
                </a:extLst>
              </p:cNvPr>
              <p:cNvSpPr txBox="1"/>
              <p:nvPr/>
            </p:nvSpPr>
            <p:spPr>
              <a:xfrm>
                <a:off x="5007048" y="3793945"/>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1−1.25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2=3.75</m:t>
                      </m:r>
                    </m:oMath>
                  </m:oMathPara>
                </a14:m>
                <a:endParaRPr lang="tr-TR" dirty="0"/>
              </a:p>
            </p:txBody>
          </p:sp>
        </mc:Choice>
        <mc:Fallback xmlns="">
          <p:sp>
            <p:nvSpPr>
              <p:cNvPr id="6" name="Metin kutusu 5">
                <a:extLst>
                  <a:ext uri="{FF2B5EF4-FFF2-40B4-BE49-F238E27FC236}">
                    <a16:creationId xmlns:a16="http://schemas.microsoft.com/office/drawing/2014/main" id="{89F9F573-69FE-B02B-A820-830625E36D38}"/>
                  </a:ext>
                </a:extLst>
              </p:cNvPr>
              <p:cNvSpPr txBox="1">
                <a:spLocks noRot="1" noChangeAspect="1" noMove="1" noResize="1" noEditPoints="1" noAdjustHandles="1" noChangeArrowheads="1" noChangeShapeType="1" noTextEdit="1"/>
              </p:cNvSpPr>
              <p:nvPr/>
            </p:nvSpPr>
            <p:spPr>
              <a:xfrm>
                <a:off x="5007048" y="3793945"/>
                <a:ext cx="2931892" cy="276999"/>
              </a:xfrm>
              <a:prstGeom prst="rect">
                <a:avLst/>
              </a:prstGeom>
              <a:blipFill>
                <a:blip r:embed="rId4"/>
                <a:stretch>
                  <a:fillRect l="-1247" r="-1663"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75F6F30-296A-D821-05CD-4D640FA96BF9}"/>
                  </a:ext>
                </a:extLst>
              </p:cNvPr>
              <p:cNvSpPr txBox="1"/>
              <p:nvPr/>
            </p:nvSpPr>
            <p:spPr>
              <a:xfrm>
                <a:off x="5007048" y="4146140"/>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7" name="Metin kutusu 6">
                <a:extLst>
                  <a:ext uri="{FF2B5EF4-FFF2-40B4-BE49-F238E27FC236}">
                    <a16:creationId xmlns:a16="http://schemas.microsoft.com/office/drawing/2014/main" id="{875F6F30-296A-D821-05CD-4D640FA96BF9}"/>
                  </a:ext>
                </a:extLst>
              </p:cNvPr>
              <p:cNvSpPr txBox="1">
                <a:spLocks noRot="1" noChangeAspect="1" noMove="1" noResize="1" noEditPoints="1" noAdjustHandles="1" noChangeArrowheads="1" noChangeShapeType="1" noTextEdit="1"/>
              </p:cNvSpPr>
              <p:nvPr/>
            </p:nvSpPr>
            <p:spPr>
              <a:xfrm>
                <a:off x="5007048" y="4146140"/>
                <a:ext cx="2931892" cy="276999"/>
              </a:xfrm>
              <a:prstGeom prst="rect">
                <a:avLst/>
              </a:prstGeom>
              <a:blipFill>
                <a:blip r:embed="rId5"/>
                <a:stretch>
                  <a:fillRect l="-1247" r="-1663" b="-6522"/>
                </a:stretch>
              </a:blipFill>
            </p:spPr>
            <p:txBody>
              <a:bodyPr/>
              <a:lstStyle/>
              <a:p>
                <a:r>
                  <a:rPr lang="tr-TR">
                    <a:noFill/>
                  </a:rPr>
                  <a:t> </a:t>
                </a:r>
              </a:p>
            </p:txBody>
          </p:sp>
        </mc:Fallback>
      </mc:AlternateContent>
    </p:spTree>
    <p:extLst>
      <p:ext uri="{BB962C8B-B14F-4D97-AF65-F5344CB8AC3E}">
        <p14:creationId xmlns:p14="http://schemas.microsoft.com/office/powerpoint/2010/main" val="136486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B7B1A42-A1FE-C70A-57C1-069FAE739EB3}"/>
              </a:ext>
            </a:extLst>
          </p:cNvPr>
          <p:cNvSpPr>
            <a:spLocks noGrp="1"/>
          </p:cNvSpPr>
          <p:nvPr>
            <p:ph type="title"/>
          </p:nvPr>
        </p:nvSpPr>
        <p:spPr/>
        <p:txBody>
          <a:bodyPr/>
          <a:lstStyle/>
          <a:p>
            <a:r>
              <a:rPr lang="tr-TR"/>
              <a:t>Gomory Kesme Düzlemi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3F90FF99-AAA8-63CA-CD6A-8B371B370A5A}"/>
                  </a:ext>
                </a:extLst>
              </p:cNvPr>
              <p:cNvSpPr txBox="1"/>
              <p:nvPr/>
            </p:nvSpPr>
            <p:spPr>
              <a:xfrm>
                <a:off x="1907643" y="2873631"/>
                <a:ext cx="47000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m:t>
                      </m:r>
                      <m:d>
                        <m:dPr>
                          <m:ctrlPr>
                            <a:rPr lang="tr-TR" i="1">
                              <a:latin typeface="Cambria Math" panose="02040503050406030204" pitchFamily="18" charset="0"/>
                            </a:rPr>
                          </m:ctrlPr>
                        </m:dPr>
                        <m:e>
                          <m:r>
                            <a:rPr lang="tr-TR" i="1">
                              <a:latin typeface="Cambria Math" panose="02040503050406030204" pitchFamily="18" charset="0"/>
                            </a:rPr>
                            <m:t>2+0</m:t>
                          </m:r>
                          <m:r>
                            <a:rPr lang="tr-TR" b="0" i="1" smtClean="0">
                              <a:latin typeface="Cambria Math" panose="02040503050406030204" pitchFamily="18" charset="0"/>
                            </a:rPr>
                            <m:t>.</m:t>
                          </m:r>
                          <m:r>
                            <a:rPr lang="tr-TR" i="1">
                              <a:latin typeface="Cambria Math" panose="02040503050406030204" pitchFamily="18" charset="0"/>
                            </a:rPr>
                            <m:t>25</m:t>
                          </m:r>
                        </m:e>
                      </m:d>
                      <m:r>
                        <a:rPr lang="tr-TR" i="1">
                          <a:latin typeface="Cambria Math" panose="02040503050406030204" pitchFamily="18" charset="0"/>
                        </a:rPr>
                        <m:t>𝑠</m:t>
                      </m:r>
                      <m:r>
                        <a:rPr lang="tr-TR" i="1">
                          <a:latin typeface="Cambria Math" panose="02040503050406030204" pitchFamily="18" charset="0"/>
                        </a:rPr>
                        <m:t>1+</m:t>
                      </m:r>
                      <m:d>
                        <m:dPr>
                          <m:ctrlPr>
                            <a:rPr lang="tr-TR" i="1">
                              <a:latin typeface="Cambria Math" panose="02040503050406030204" pitchFamily="18" charset="0"/>
                            </a:rPr>
                          </m:ctrlPr>
                        </m:dPr>
                        <m:e>
                          <m:r>
                            <a:rPr lang="tr-TR" i="1">
                              <a:latin typeface="Cambria Math" panose="02040503050406030204" pitchFamily="18" charset="0"/>
                            </a:rPr>
                            <m:t>−1+0</m:t>
                          </m:r>
                          <m:r>
                            <a:rPr lang="tr-TR" b="0" i="1" smtClean="0">
                              <a:latin typeface="Cambria Math" panose="02040503050406030204" pitchFamily="18" charset="0"/>
                            </a:rPr>
                            <m:t>.</m:t>
                          </m:r>
                          <m:r>
                            <a:rPr lang="tr-TR" i="1">
                              <a:latin typeface="Cambria Math" panose="02040503050406030204" pitchFamily="18" charset="0"/>
                            </a:rPr>
                            <m:t>75</m:t>
                          </m:r>
                        </m:e>
                      </m:d>
                      <m:r>
                        <a:rPr lang="tr-TR" i="1">
                          <a:latin typeface="Cambria Math" panose="02040503050406030204" pitchFamily="18" charset="0"/>
                        </a:rPr>
                        <m:t>𝑠</m:t>
                      </m:r>
                      <m:r>
                        <a:rPr lang="tr-TR" i="1">
                          <a:latin typeface="Cambria Math" panose="02040503050406030204" pitchFamily="18" charset="0"/>
                        </a:rPr>
                        <m:t>2=2+0.25</m:t>
                      </m:r>
                    </m:oMath>
                  </m:oMathPara>
                </a14:m>
                <a:endParaRPr lang="tr-TR" dirty="0"/>
              </a:p>
            </p:txBody>
          </p:sp>
        </mc:Choice>
        <mc:Fallback xmlns="">
          <p:sp>
            <p:nvSpPr>
              <p:cNvPr id="4" name="Metin kutusu 3">
                <a:extLst>
                  <a:ext uri="{FF2B5EF4-FFF2-40B4-BE49-F238E27FC236}">
                    <a16:creationId xmlns:a16="http://schemas.microsoft.com/office/drawing/2014/main" id="{3F90FF99-AAA8-63CA-CD6A-8B371B370A5A}"/>
                  </a:ext>
                </a:extLst>
              </p:cNvPr>
              <p:cNvSpPr txBox="1">
                <a:spLocks noRot="1" noChangeAspect="1" noMove="1" noResize="1" noEditPoints="1" noAdjustHandles="1" noChangeArrowheads="1" noChangeShapeType="1" noTextEdit="1"/>
              </p:cNvSpPr>
              <p:nvPr/>
            </p:nvSpPr>
            <p:spPr>
              <a:xfrm>
                <a:off x="1907643" y="2873631"/>
                <a:ext cx="4700069" cy="276999"/>
              </a:xfrm>
              <a:prstGeom prst="rect">
                <a:avLst/>
              </a:prstGeom>
              <a:blipFill>
                <a:blip r:embed="rId2"/>
                <a:stretch>
                  <a:fillRect l="-778" r="-778"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CC354F7-47A8-72F5-22F0-AC5F9F03EF8D}"/>
                  </a:ext>
                </a:extLst>
              </p:cNvPr>
              <p:cNvSpPr txBox="1"/>
              <p:nvPr/>
            </p:nvSpPr>
            <p:spPr>
              <a:xfrm>
                <a:off x="1750498" y="3574336"/>
                <a:ext cx="4711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m:t>
                      </m:r>
                      <m:r>
                        <a:rPr lang="tr-TR" i="1" smtClean="0">
                          <a:latin typeface="Cambria Math" panose="02040503050406030204" pitchFamily="18" charset="0"/>
                        </a:rPr>
                        <m:t>𝑠</m:t>
                      </m:r>
                      <m:r>
                        <a:rPr lang="tr-TR" i="1" smtClean="0">
                          <a:latin typeface="Cambria Math" panose="02040503050406030204" pitchFamily="18" charset="0"/>
                        </a:rPr>
                        <m:t>1−</m:t>
                      </m:r>
                      <m:r>
                        <a:rPr lang="tr-TR" i="1" smtClean="0">
                          <a:latin typeface="Cambria Math" panose="02040503050406030204" pitchFamily="18" charset="0"/>
                        </a:rPr>
                        <m:t>𝑠</m:t>
                      </m:r>
                      <m:r>
                        <a:rPr lang="tr-TR" i="1" smtClean="0">
                          <a:latin typeface="Cambria Math" panose="02040503050406030204" pitchFamily="18" charset="0"/>
                        </a:rPr>
                        <m:t>2−2=−0.25</m:t>
                      </m:r>
                      <m:r>
                        <a:rPr lang="tr-TR" i="1" smtClean="0">
                          <a:solidFill>
                            <a:srgbClr val="EA6131"/>
                          </a:solidFill>
                          <a:latin typeface="Cambria Math" panose="02040503050406030204" pitchFamily="18" charset="0"/>
                        </a:rPr>
                        <m:t>𝑠</m:t>
                      </m:r>
                      <m:r>
                        <a:rPr lang="tr-TR" i="1" smtClean="0">
                          <a:solidFill>
                            <a:srgbClr val="EA6131"/>
                          </a:solidFill>
                          <a:latin typeface="Cambria Math" panose="02040503050406030204" pitchFamily="18" charset="0"/>
                        </a:rPr>
                        <m:t>1 −0.75</m:t>
                      </m:r>
                      <m:r>
                        <a:rPr lang="tr-TR" i="1">
                          <a:solidFill>
                            <a:srgbClr val="EA6131"/>
                          </a:solidFill>
                          <a:latin typeface="Cambria Math" panose="02040503050406030204" pitchFamily="18" charset="0"/>
                        </a:rPr>
                        <m:t>𝑠</m:t>
                      </m:r>
                      <m:r>
                        <a:rPr lang="tr-TR" i="1">
                          <a:solidFill>
                            <a:srgbClr val="EA6131"/>
                          </a:solidFill>
                          <a:latin typeface="Cambria Math" panose="02040503050406030204" pitchFamily="18" charset="0"/>
                        </a:rPr>
                        <m:t>2+0.25</m:t>
                      </m:r>
                    </m:oMath>
                  </m:oMathPara>
                </a14:m>
                <a:endParaRPr lang="tr-TR" dirty="0">
                  <a:solidFill>
                    <a:srgbClr val="FF0000"/>
                  </a:solidFill>
                </a:endParaRPr>
              </a:p>
            </p:txBody>
          </p:sp>
        </mc:Choice>
        <mc:Fallback xmlns="">
          <p:sp>
            <p:nvSpPr>
              <p:cNvPr id="5" name="Metin kutusu 4">
                <a:extLst>
                  <a:ext uri="{FF2B5EF4-FFF2-40B4-BE49-F238E27FC236}">
                    <a16:creationId xmlns:a16="http://schemas.microsoft.com/office/drawing/2014/main" id="{FCC354F7-47A8-72F5-22F0-AC5F9F03EF8D}"/>
                  </a:ext>
                </a:extLst>
              </p:cNvPr>
              <p:cNvSpPr txBox="1">
                <a:spLocks noRot="1" noChangeAspect="1" noMove="1" noResize="1" noEditPoints="1" noAdjustHandles="1" noChangeArrowheads="1" noChangeShapeType="1" noTextEdit="1"/>
              </p:cNvSpPr>
              <p:nvPr/>
            </p:nvSpPr>
            <p:spPr>
              <a:xfrm>
                <a:off x="1750498" y="3574336"/>
                <a:ext cx="4711225" cy="276999"/>
              </a:xfrm>
              <a:prstGeom prst="rect">
                <a:avLst/>
              </a:prstGeom>
              <a:blipFill>
                <a:blip r:embed="rId3"/>
                <a:stretch>
                  <a:fillRect l="-647" r="-776"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BA94D0F7-7F15-2622-68E2-560BC5DA90D8}"/>
                  </a:ext>
                </a:extLst>
              </p:cNvPr>
              <p:cNvSpPr txBox="1"/>
              <p:nvPr/>
            </p:nvSpPr>
            <p:spPr>
              <a:xfrm>
                <a:off x="2843808" y="4448162"/>
                <a:ext cx="3084178" cy="276999"/>
              </a:xfrm>
              <a:prstGeom prst="rect">
                <a:avLst/>
              </a:prstGeom>
              <a:noFill/>
            </p:spPr>
            <p:txBody>
              <a:bodyPr wrap="none" lIns="0" tIns="0" rIns="0" bIns="0" rtlCol="0">
                <a:spAutoFit/>
              </a:bodyPr>
              <a:lstStyle/>
              <a:p>
                <a14:m>
                  <m:oMath xmlns:m="http://schemas.openxmlformats.org/officeDocument/2006/math">
                    <m:r>
                      <a:rPr lang="tr-TR" i="1" smtClean="0">
                        <a:solidFill>
                          <a:srgbClr val="FF0000"/>
                        </a:solidFill>
                        <a:latin typeface="Cambria Math" panose="02040503050406030204" pitchFamily="18" charset="0"/>
                      </a:rPr>
                      <m:t>−0</m:t>
                    </m:r>
                    <m:r>
                      <a:rPr lang="tr-TR" b="0" i="1" smtClean="0">
                        <a:solidFill>
                          <a:srgbClr val="FF0000"/>
                        </a:solidFill>
                        <a:latin typeface="Cambria Math" panose="02040503050406030204" pitchFamily="18" charset="0"/>
                      </a:rPr>
                      <m:t>.</m:t>
                    </m:r>
                    <m:r>
                      <a:rPr lang="tr-TR" i="1" smtClean="0">
                        <a:solidFill>
                          <a:srgbClr val="FF0000"/>
                        </a:solidFill>
                        <a:latin typeface="Cambria Math" panose="02040503050406030204" pitchFamily="18" charset="0"/>
                      </a:rPr>
                      <m:t>25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1 −0.75</m:t>
                    </m:r>
                    <m:r>
                      <a:rPr lang="tr-TR" i="1" smtClean="0">
                        <a:solidFill>
                          <a:srgbClr val="FF0000"/>
                        </a:solidFill>
                        <a:latin typeface="Cambria Math" panose="02040503050406030204" pitchFamily="18" charset="0"/>
                      </a:rPr>
                      <m:t>𝑠</m:t>
                    </m:r>
                    <m:r>
                      <a:rPr lang="tr-TR" i="1" smtClean="0">
                        <a:solidFill>
                          <a:srgbClr val="FF0000"/>
                        </a:solidFill>
                        <a:latin typeface="Cambria Math" panose="02040503050406030204" pitchFamily="18" charset="0"/>
                      </a:rPr>
                      <m:t>2+0.25≤</m:t>
                    </m:r>
                  </m:oMath>
                </a14:m>
                <a:r>
                  <a:rPr lang="tr-TR" dirty="0"/>
                  <a:t> 0 </a:t>
                </a:r>
              </a:p>
            </p:txBody>
          </p:sp>
        </mc:Choice>
        <mc:Fallback xmlns="">
          <p:sp>
            <p:nvSpPr>
              <p:cNvPr id="6" name="Metin kutusu 5">
                <a:extLst>
                  <a:ext uri="{FF2B5EF4-FFF2-40B4-BE49-F238E27FC236}">
                    <a16:creationId xmlns:a16="http://schemas.microsoft.com/office/drawing/2014/main" id="{BA94D0F7-7F15-2622-68E2-560BC5DA90D8}"/>
                  </a:ext>
                </a:extLst>
              </p:cNvPr>
              <p:cNvSpPr txBox="1">
                <a:spLocks noRot="1" noChangeAspect="1" noMove="1" noResize="1" noEditPoints="1" noAdjustHandles="1" noChangeArrowheads="1" noChangeShapeType="1" noTextEdit="1"/>
              </p:cNvSpPr>
              <p:nvPr/>
            </p:nvSpPr>
            <p:spPr>
              <a:xfrm>
                <a:off x="2843808" y="4448162"/>
                <a:ext cx="3084178" cy="276999"/>
              </a:xfrm>
              <a:prstGeom prst="rect">
                <a:avLst/>
              </a:prstGeom>
              <a:blipFill>
                <a:blip r:embed="rId4"/>
                <a:stretch>
                  <a:fillRect l="-1386" t="-28889" r="-1188"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3270D7A6-F321-B5AB-F35B-CD6E33EE12DC}"/>
                  </a:ext>
                </a:extLst>
              </p:cNvPr>
              <p:cNvSpPr txBox="1"/>
              <p:nvPr/>
            </p:nvSpPr>
            <p:spPr>
              <a:xfrm>
                <a:off x="2736771" y="5122590"/>
                <a:ext cx="3092193"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0 </a:t>
                </a:r>
              </a:p>
            </p:txBody>
          </p:sp>
        </mc:Choice>
        <mc:Fallback xmlns="">
          <p:sp>
            <p:nvSpPr>
              <p:cNvPr id="7" name="Metin kutusu 6">
                <a:extLst>
                  <a:ext uri="{FF2B5EF4-FFF2-40B4-BE49-F238E27FC236}">
                    <a16:creationId xmlns:a16="http://schemas.microsoft.com/office/drawing/2014/main" id="{3270D7A6-F321-B5AB-F35B-CD6E33EE12DC}"/>
                  </a:ext>
                </a:extLst>
              </p:cNvPr>
              <p:cNvSpPr txBox="1">
                <a:spLocks noRot="1" noChangeAspect="1" noMove="1" noResize="1" noEditPoints="1" noAdjustHandles="1" noChangeArrowheads="1" noChangeShapeType="1" noTextEdit="1"/>
              </p:cNvSpPr>
              <p:nvPr/>
            </p:nvSpPr>
            <p:spPr>
              <a:xfrm>
                <a:off x="2736771" y="5122590"/>
                <a:ext cx="3092193" cy="276999"/>
              </a:xfrm>
              <a:prstGeom prst="rect">
                <a:avLst/>
              </a:prstGeom>
              <a:blipFill>
                <a:blip r:embed="rId5"/>
                <a:stretch>
                  <a:fillRect l="-2761" t="-28261" r="-1183" b="-50000"/>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C6F909F9-5224-3E6E-1865-B6164144478C}"/>
              </a:ext>
            </a:extLst>
          </p:cNvPr>
          <p:cNvSpPr txBox="1"/>
          <p:nvPr/>
        </p:nvSpPr>
        <p:spPr>
          <a:xfrm>
            <a:off x="2872730" y="1493491"/>
            <a:ext cx="6156177" cy="369332"/>
          </a:xfrm>
          <a:prstGeom prst="rect">
            <a:avLst/>
          </a:prstGeom>
          <a:noFill/>
        </p:spPr>
        <p:txBody>
          <a:bodyPr wrap="square" rtlCol="0">
            <a:spAutoFit/>
          </a:bodyPr>
          <a:lstStyle/>
          <a:p>
            <a:r>
              <a:rPr lang="tr-TR"/>
              <a:t>Her iki değişken de tamsayılı olacağı için X2 </a:t>
            </a:r>
            <a:r>
              <a:rPr lang="tr-TR" dirty="0"/>
              <a:t>rastgele seçilir</a:t>
            </a:r>
          </a:p>
        </p:txBody>
      </p:sp>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EC61C738-2CEE-B8BC-C9C1-9EF21F2049FB}"/>
                  </a:ext>
                </a:extLst>
              </p:cNvPr>
              <p:cNvSpPr txBox="1"/>
              <p:nvPr/>
            </p:nvSpPr>
            <p:spPr>
              <a:xfrm>
                <a:off x="1907643" y="2210748"/>
                <a:ext cx="2931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1" smtClean="0">
                          <a:latin typeface="Cambria Math" panose="02040503050406030204" pitchFamily="18" charset="0"/>
                        </a:rPr>
                        <m:t>2+2.25</m:t>
                      </m:r>
                      <m:r>
                        <a:rPr lang="tr-TR" i="1">
                          <a:latin typeface="Cambria Math" panose="02040503050406030204" pitchFamily="18" charset="0"/>
                        </a:rPr>
                        <m:t>𝑠</m:t>
                      </m:r>
                      <m:r>
                        <a:rPr lang="tr-TR" i="1">
                          <a:latin typeface="Cambria Math" panose="02040503050406030204" pitchFamily="18" charset="0"/>
                        </a:rPr>
                        <m:t>1−0.25</m:t>
                      </m:r>
                      <m:r>
                        <a:rPr lang="tr-TR" i="1">
                          <a:latin typeface="Cambria Math" panose="02040503050406030204" pitchFamily="18" charset="0"/>
                        </a:rPr>
                        <m:t>𝑠</m:t>
                      </m:r>
                      <m:r>
                        <a:rPr lang="tr-TR" i="1">
                          <a:latin typeface="Cambria Math" panose="02040503050406030204" pitchFamily="18" charset="0"/>
                        </a:rPr>
                        <m:t>2=2.25</m:t>
                      </m:r>
                    </m:oMath>
                  </m:oMathPara>
                </a14:m>
                <a:endParaRPr lang="tr-TR" dirty="0"/>
              </a:p>
            </p:txBody>
          </p:sp>
        </mc:Choice>
        <mc:Fallback xmlns="">
          <p:sp>
            <p:nvSpPr>
              <p:cNvPr id="9" name="Metin kutusu 8">
                <a:extLst>
                  <a:ext uri="{FF2B5EF4-FFF2-40B4-BE49-F238E27FC236}">
                    <a16:creationId xmlns:a16="http://schemas.microsoft.com/office/drawing/2014/main" id="{EC61C738-2CEE-B8BC-C9C1-9EF21F2049FB}"/>
                  </a:ext>
                </a:extLst>
              </p:cNvPr>
              <p:cNvSpPr txBox="1">
                <a:spLocks noRot="1" noChangeAspect="1" noMove="1" noResize="1" noEditPoints="1" noAdjustHandles="1" noChangeArrowheads="1" noChangeShapeType="1" noTextEdit="1"/>
              </p:cNvSpPr>
              <p:nvPr/>
            </p:nvSpPr>
            <p:spPr>
              <a:xfrm>
                <a:off x="1907643" y="2210748"/>
                <a:ext cx="2931892" cy="276999"/>
              </a:xfrm>
              <a:prstGeom prst="rect">
                <a:avLst/>
              </a:prstGeom>
              <a:blipFill>
                <a:blip r:embed="rId6"/>
                <a:stretch>
                  <a:fillRect l="-1455" r="-1663" b="-88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619750DF-A82A-9BD5-BAE4-0AFA00D68BA1}"/>
                  </a:ext>
                </a:extLst>
              </p:cNvPr>
              <p:cNvSpPr txBox="1"/>
              <p:nvPr/>
            </p:nvSpPr>
            <p:spPr>
              <a:xfrm>
                <a:off x="2736771" y="5598989"/>
                <a:ext cx="2957541" cy="276999"/>
              </a:xfrm>
              <a:prstGeom prst="rect">
                <a:avLst/>
              </a:prstGeom>
              <a:noFill/>
            </p:spPr>
            <p:txBody>
              <a:bodyPr wrap="none" lIns="0" tIns="0" rIns="0" bIns="0" rtlCol="0">
                <a:spAutoFit/>
              </a:bodyPr>
              <a:lstStyle/>
              <a:p>
                <a14:m>
                  <m:oMath xmlns:m="http://schemas.openxmlformats.org/officeDocument/2006/math">
                    <m:r>
                      <a:rPr lang="tr-TR" i="1" smtClean="0">
                        <a:latin typeface="Cambria Math" panose="02040503050406030204" pitchFamily="18" charset="0"/>
                      </a:rPr>
                      <m:t>0</m:t>
                    </m:r>
                    <m:r>
                      <a:rPr lang="tr-TR" b="0" i="1" smtClean="0">
                        <a:latin typeface="Cambria Math" panose="02040503050406030204" pitchFamily="18" charset="0"/>
                      </a:rPr>
                      <m:t>.</m:t>
                    </m:r>
                    <m:r>
                      <a:rPr lang="tr-TR" i="1" smtClean="0">
                        <a:latin typeface="Cambria Math" panose="02040503050406030204" pitchFamily="18" charset="0"/>
                      </a:rPr>
                      <m:t>25</m:t>
                    </m:r>
                    <m:r>
                      <a:rPr lang="tr-TR" i="1" smtClean="0">
                        <a:latin typeface="Cambria Math" panose="02040503050406030204" pitchFamily="18" charset="0"/>
                      </a:rPr>
                      <m:t>𝑠</m:t>
                    </m:r>
                    <m:r>
                      <a:rPr lang="tr-TR" i="1" smtClean="0">
                        <a:latin typeface="Cambria Math" panose="02040503050406030204" pitchFamily="18" charset="0"/>
                      </a:rPr>
                      <m:t>1+0.75</m:t>
                    </m:r>
                    <m:r>
                      <a:rPr lang="tr-TR" i="1">
                        <a:latin typeface="Cambria Math" panose="02040503050406030204" pitchFamily="18" charset="0"/>
                      </a:rPr>
                      <m:t>𝑠</m:t>
                    </m:r>
                    <m:r>
                      <a:rPr lang="tr-TR" i="1">
                        <a:latin typeface="Cambria Math" panose="02040503050406030204" pitchFamily="18" charset="0"/>
                      </a:rPr>
                      <m:t>2+</m:t>
                    </m:r>
                    <m:r>
                      <a:rPr lang="tr-TR" i="1">
                        <a:latin typeface="Cambria Math" panose="02040503050406030204" pitchFamily="18" charset="0"/>
                      </a:rPr>
                      <m:t>𝑠</m:t>
                    </m:r>
                    <m:r>
                      <a:rPr lang="tr-TR" i="1">
                        <a:latin typeface="Cambria Math" panose="02040503050406030204" pitchFamily="18" charset="0"/>
                      </a:rPr>
                      <m:t>3</m:t>
                    </m:r>
                  </m:oMath>
                </a14:m>
                <a:r>
                  <a:rPr lang="tr-TR" dirty="0"/>
                  <a:t> = -</a:t>
                </a:r>
                <a14:m>
                  <m:oMath xmlns:m="http://schemas.openxmlformats.org/officeDocument/2006/math">
                    <m:r>
                      <a:rPr lang="tr-TR" i="1">
                        <a:latin typeface="Cambria Math" panose="02040503050406030204" pitchFamily="18" charset="0"/>
                      </a:rPr>
                      <m:t>0</m:t>
                    </m:r>
                    <m:r>
                      <a:rPr lang="tr-TR" b="0" i="1" smtClean="0">
                        <a:latin typeface="Cambria Math" panose="02040503050406030204" pitchFamily="18" charset="0"/>
                      </a:rPr>
                      <m:t>.</m:t>
                    </m:r>
                    <m:r>
                      <a:rPr lang="tr-TR" i="1">
                        <a:latin typeface="Cambria Math" panose="02040503050406030204" pitchFamily="18" charset="0"/>
                      </a:rPr>
                      <m:t>25</m:t>
                    </m:r>
                  </m:oMath>
                </a14:m>
                <a:r>
                  <a:rPr lang="tr-TR" dirty="0"/>
                  <a:t> </a:t>
                </a:r>
              </a:p>
            </p:txBody>
          </p:sp>
        </mc:Choice>
        <mc:Fallback xmlns="">
          <p:sp>
            <p:nvSpPr>
              <p:cNvPr id="10" name="Metin kutusu 9">
                <a:extLst>
                  <a:ext uri="{FF2B5EF4-FFF2-40B4-BE49-F238E27FC236}">
                    <a16:creationId xmlns:a16="http://schemas.microsoft.com/office/drawing/2014/main" id="{619750DF-A82A-9BD5-BAE4-0AFA00D68BA1}"/>
                  </a:ext>
                </a:extLst>
              </p:cNvPr>
              <p:cNvSpPr txBox="1">
                <a:spLocks noRot="1" noChangeAspect="1" noMove="1" noResize="1" noEditPoints="1" noAdjustHandles="1" noChangeArrowheads="1" noChangeShapeType="1" noTextEdit="1"/>
              </p:cNvSpPr>
              <p:nvPr/>
            </p:nvSpPr>
            <p:spPr>
              <a:xfrm>
                <a:off x="2736771" y="5598989"/>
                <a:ext cx="2957541" cy="276999"/>
              </a:xfrm>
              <a:prstGeom prst="rect">
                <a:avLst/>
              </a:prstGeom>
              <a:blipFill>
                <a:blip r:embed="rId7"/>
                <a:stretch>
                  <a:fillRect l="-2887" t="-28261" b="-50000"/>
                </a:stretch>
              </a:blipFill>
            </p:spPr>
            <p:txBody>
              <a:bodyPr/>
              <a:lstStyle/>
              <a:p>
                <a:r>
                  <a:rPr lang="tr-TR">
                    <a:noFill/>
                  </a:rPr>
                  <a:t> </a:t>
                </a:r>
              </a:p>
            </p:txBody>
          </p:sp>
        </mc:Fallback>
      </mc:AlternateContent>
      <p:sp>
        <p:nvSpPr>
          <p:cNvPr id="11" name="Arrow: Right 2">
            <a:extLst>
              <a:ext uri="{FF2B5EF4-FFF2-40B4-BE49-F238E27FC236}">
                <a16:creationId xmlns:a16="http://schemas.microsoft.com/office/drawing/2014/main" id="{D8D2AFCC-797A-2F5A-7D5A-D41F38D63D0A}"/>
              </a:ext>
            </a:extLst>
          </p:cNvPr>
          <p:cNvSpPr/>
          <p:nvPr/>
        </p:nvSpPr>
        <p:spPr>
          <a:xfrm>
            <a:off x="578294" y="5495172"/>
            <a:ext cx="188357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Yeni </a:t>
            </a:r>
            <a:r>
              <a:rPr lang="tr-TR" sz="1000" dirty="0" err="1"/>
              <a:t>Tamsayılı</a:t>
            </a:r>
            <a:r>
              <a:rPr lang="tr-TR" sz="1000" dirty="0"/>
              <a:t> olma kısıt</a:t>
            </a:r>
          </a:p>
        </p:txBody>
      </p:sp>
    </p:spTree>
    <p:extLst>
      <p:ext uri="{BB962C8B-B14F-4D97-AF65-F5344CB8AC3E}">
        <p14:creationId xmlns:p14="http://schemas.microsoft.com/office/powerpoint/2010/main" val="185336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5984C4D7-97C3-DDCE-598F-69C4B617213D}"/>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A866712-E1B0-3F3F-5EEE-71275728E0DB}"/>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73F5246A-110A-B0C1-15A5-7809B9D581AC}"/>
              </a:ext>
            </a:extLst>
          </p:cNvPr>
          <p:cNvGraphicFramePr>
            <a:graphicFrameLocks/>
          </p:cNvGraphicFramePr>
          <p:nvPr>
            <p:extLst>
              <p:ext uri="{D42A27DB-BD31-4B8C-83A1-F6EECF244321}">
                <p14:modId xmlns:p14="http://schemas.microsoft.com/office/powerpoint/2010/main" val="1027767876"/>
              </p:ext>
            </p:extLst>
          </p:nvPr>
        </p:nvGraphicFramePr>
        <p:xfrm>
          <a:off x="1763688" y="1916832"/>
          <a:ext cx="5481957" cy="226785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4012336163"/>
                    </a:ext>
                  </a:extLst>
                </a:gridCol>
                <a:gridCol w="770255">
                  <a:extLst>
                    <a:ext uri="{9D8B030D-6E8A-4147-A177-3AD203B41FA5}">
                      <a16:colId xmlns:a16="http://schemas.microsoft.com/office/drawing/2014/main" val="20000"/>
                    </a:ext>
                  </a:extLst>
                </a:gridCol>
                <a:gridCol w="46069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708343">
                  <a:extLst>
                    <a:ext uri="{9D8B030D-6E8A-4147-A177-3AD203B41FA5}">
                      <a16:colId xmlns:a16="http://schemas.microsoft.com/office/drawing/2014/main" val="20004"/>
                    </a:ext>
                  </a:extLst>
                </a:gridCol>
                <a:gridCol w="449580">
                  <a:extLst>
                    <a:ext uri="{9D8B030D-6E8A-4147-A177-3AD203B41FA5}">
                      <a16:colId xmlns:a16="http://schemas.microsoft.com/office/drawing/2014/main" val="20005"/>
                    </a:ext>
                  </a:extLst>
                </a:gridCol>
                <a:gridCol w="971550">
                  <a:extLst>
                    <a:ext uri="{9D8B030D-6E8A-4147-A177-3AD203B41FA5}">
                      <a16:colId xmlns:a16="http://schemas.microsoft.com/office/drawing/2014/main" val="20006"/>
                    </a:ext>
                  </a:extLst>
                </a:gridCol>
              </a:tblGrid>
              <a:tr h="291192">
                <a:tc>
                  <a:txBody>
                    <a:bodyPr/>
                    <a:lstStyle/>
                    <a:p>
                      <a:endParaRPr lang="tr-TR" dirty="0"/>
                    </a:p>
                  </a:txBody>
                  <a:tcPr/>
                </a:tc>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8</a:t>
                      </a:r>
                    </a:p>
                  </a:txBody>
                  <a:tcPr/>
                </a:tc>
                <a:tc>
                  <a:txBody>
                    <a:bodyPr/>
                    <a:lstStyle/>
                    <a:p>
                      <a:r>
                        <a:rPr lang="tr-TR" dirty="0"/>
                        <a:t>X1</a:t>
                      </a:r>
                    </a:p>
                  </a:txBody>
                  <a:tcPr/>
                </a:tc>
                <a:tc>
                  <a:txBody>
                    <a:bodyPr/>
                    <a:lstStyle/>
                    <a:p>
                      <a:pPr algn="r"/>
                      <a:r>
                        <a:rPr lang="tr-TR" dirty="0"/>
                        <a:t>1</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3.75</a:t>
                      </a:r>
                      <a:endParaRPr lang="tr-TR" dirty="0"/>
                    </a:p>
                  </a:txBody>
                  <a:tcPr/>
                </a:tc>
                <a:extLst>
                  <a:ext uri="{0D108BD9-81ED-4DB2-BD59-A6C34878D82A}">
                    <a16:rowId xmlns:a16="http://schemas.microsoft.com/office/drawing/2014/main" val="10002"/>
                  </a:ext>
                </a:extLst>
              </a:tr>
              <a:tr h="418732">
                <a:tc>
                  <a:txBody>
                    <a:bodyPr/>
                    <a:lstStyle/>
                    <a:p>
                      <a:r>
                        <a:rPr lang="tr-TR" dirty="0"/>
                        <a:t>5</a:t>
                      </a:r>
                    </a:p>
                  </a:txBody>
                  <a:tcPr/>
                </a:tc>
                <a:tc>
                  <a:txBody>
                    <a:bodyPr/>
                    <a:lstStyle/>
                    <a:p>
                      <a:r>
                        <a:rPr lang="tr-TR" dirty="0"/>
                        <a:t>X2</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a:t>2.25</a:t>
                      </a:r>
                      <a:endParaRPr lang="tr-TR" dirty="0"/>
                    </a:p>
                  </a:txBody>
                  <a:tcPr/>
                </a:tc>
                <a:tc>
                  <a:txBody>
                    <a:bodyPr/>
                    <a:lstStyle/>
                    <a:p>
                      <a:pPr algn="r"/>
                      <a:r>
                        <a:rPr lang="tr-TR"/>
                        <a:t>-0.25</a:t>
                      </a:r>
                      <a:endParaRPr lang="tr-TR" dirty="0"/>
                    </a:p>
                  </a:txBody>
                  <a:tcPr/>
                </a:tc>
                <a:tc>
                  <a:txBody>
                    <a:bodyPr/>
                    <a:lstStyle/>
                    <a:p>
                      <a:pPr algn="r"/>
                      <a:r>
                        <a:rPr lang="tr-TR" dirty="0"/>
                        <a:t>0</a:t>
                      </a:r>
                    </a:p>
                  </a:txBody>
                  <a:tcPr/>
                </a:tc>
                <a:tc>
                  <a:txBody>
                    <a:bodyPr/>
                    <a:lstStyle/>
                    <a:p>
                      <a:pPr algn="r"/>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t>0</a:t>
                      </a:r>
                    </a:p>
                  </a:txBody>
                  <a:tcPr/>
                </a:tc>
                <a:tc>
                  <a:txBody>
                    <a:bodyPr/>
                    <a:lstStyle/>
                    <a:p>
                      <a:r>
                        <a:rPr lang="tr-TR" dirty="0"/>
                        <a:t>S3</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0.25</a:t>
                      </a:r>
                      <a:endParaRPr lang="tr-TR" dirty="0"/>
                    </a:p>
                  </a:txBody>
                  <a:tcPr/>
                </a:tc>
                <a:tc>
                  <a:txBody>
                    <a:bodyPr/>
                    <a:lstStyle/>
                    <a:p>
                      <a:pPr algn="r"/>
                      <a:r>
                        <a:rPr lang="tr-TR"/>
                        <a:t>0.75</a:t>
                      </a:r>
                      <a:endParaRPr lang="tr-TR" dirty="0"/>
                    </a:p>
                  </a:txBody>
                  <a:tcPr/>
                </a:tc>
                <a:tc>
                  <a:txBody>
                    <a:bodyPr/>
                    <a:lstStyle/>
                    <a:p>
                      <a:pPr algn="r"/>
                      <a:r>
                        <a:rPr lang="tr-TR" dirty="0"/>
                        <a:t>1</a:t>
                      </a:r>
                    </a:p>
                  </a:txBody>
                  <a:tcPr/>
                </a:tc>
                <a:tc>
                  <a:txBody>
                    <a:bodyPr/>
                    <a:lstStyle/>
                    <a:p>
                      <a:pPr algn="r"/>
                      <a:r>
                        <a:rPr lang="tr-TR"/>
                        <a:t>-0.25</a:t>
                      </a:r>
                      <a:endParaRPr lang="tr-TR" dirty="0"/>
                    </a:p>
                  </a:txBody>
                  <a:tcPr/>
                </a:tc>
                <a:extLst>
                  <a:ext uri="{0D108BD9-81ED-4DB2-BD59-A6C34878D82A}">
                    <a16:rowId xmlns:a16="http://schemas.microsoft.com/office/drawing/2014/main" val="10004"/>
                  </a:ext>
                </a:extLst>
              </a:tr>
              <a:tr h="370840">
                <a:tc>
                  <a:txBody>
                    <a:bodyPr/>
                    <a:lstStyle/>
                    <a:p>
                      <a:endParaRPr lang="tr-TR" dirty="0"/>
                    </a:p>
                  </a:txBody>
                  <a:tcPr/>
                </a:tc>
                <a:tc>
                  <a:txBody>
                    <a:bodyPr/>
                    <a:lstStyle/>
                    <a:p>
                      <a:r>
                        <a:rPr lang="tr-TR" dirty="0"/>
                        <a:t>Z</a:t>
                      </a:r>
                    </a:p>
                  </a:txBody>
                  <a:tcPr/>
                </a:tc>
                <a:tc>
                  <a:txBody>
                    <a:bodyPr/>
                    <a:lstStyle/>
                    <a:p>
                      <a:pPr algn="r"/>
                      <a:r>
                        <a:rPr lang="tr-TR" dirty="0"/>
                        <a:t>8</a:t>
                      </a:r>
                    </a:p>
                  </a:txBody>
                  <a:tcPr/>
                </a:tc>
                <a:tc>
                  <a:txBody>
                    <a:bodyPr/>
                    <a:lstStyle/>
                    <a:p>
                      <a:pPr algn="r"/>
                      <a:r>
                        <a:rPr lang="tr-TR" dirty="0"/>
                        <a:t>5</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r>
                        <a:rPr lang="tr-TR"/>
                        <a:t>41.25</a:t>
                      </a:r>
                      <a:endParaRPr lang="tr-TR" dirty="0"/>
                    </a:p>
                  </a:txBody>
                  <a:tcPr/>
                </a:tc>
                <a:extLst>
                  <a:ext uri="{0D108BD9-81ED-4DB2-BD59-A6C34878D82A}">
                    <a16:rowId xmlns:a16="http://schemas.microsoft.com/office/drawing/2014/main" val="2769383279"/>
                  </a:ext>
                </a:extLst>
              </a:tr>
              <a:tr h="370840">
                <a:tc>
                  <a:txBody>
                    <a:bodyPr/>
                    <a:lstStyle/>
                    <a:p>
                      <a:endParaRPr lang="tr-TR" dirty="0"/>
                    </a:p>
                  </a:txBody>
                  <a:tcPr/>
                </a:tc>
                <a:tc>
                  <a:txBody>
                    <a:bodyPr/>
                    <a:lstStyle/>
                    <a:p>
                      <a:r>
                        <a:rPr lang="tr-TR" dirty="0"/>
                        <a:t>C-Z</a:t>
                      </a:r>
                    </a:p>
                  </a:txBody>
                  <a:tcPr/>
                </a:tc>
                <a:tc>
                  <a:txBody>
                    <a:bodyPr/>
                    <a:lstStyle/>
                    <a:p>
                      <a:pPr algn="r"/>
                      <a:r>
                        <a:rPr lang="tr-TR" dirty="0"/>
                        <a:t>0</a:t>
                      </a:r>
                    </a:p>
                  </a:txBody>
                  <a:tcPr/>
                </a:tc>
                <a:tc>
                  <a:txBody>
                    <a:bodyPr/>
                    <a:lstStyle/>
                    <a:p>
                      <a:pPr algn="r"/>
                      <a:r>
                        <a:rPr lang="tr-TR" dirty="0"/>
                        <a:t>0</a:t>
                      </a:r>
                    </a:p>
                  </a:txBody>
                  <a:tcPr/>
                </a:tc>
                <a:tc>
                  <a:txBody>
                    <a:bodyPr/>
                    <a:lstStyle/>
                    <a:p>
                      <a:pPr algn="r"/>
                      <a:r>
                        <a:rPr lang="tr-TR"/>
                        <a:t>-1.25</a:t>
                      </a:r>
                      <a:endParaRPr lang="tr-TR" dirty="0"/>
                    </a:p>
                  </a:txBody>
                  <a:tcPr/>
                </a:tc>
                <a:tc>
                  <a:txBody>
                    <a:bodyPr/>
                    <a:lstStyle/>
                    <a:p>
                      <a:pPr algn="r"/>
                      <a:r>
                        <a:rPr lang="tr-TR"/>
                        <a:t>-0.75</a:t>
                      </a:r>
                      <a:endParaRPr lang="tr-TR" dirty="0"/>
                    </a:p>
                  </a:txBody>
                  <a:tcPr/>
                </a:tc>
                <a:tc>
                  <a:txBody>
                    <a:bodyPr/>
                    <a:lstStyle/>
                    <a:p>
                      <a:pPr algn="r"/>
                      <a:r>
                        <a:rPr lang="tr-TR" dirty="0"/>
                        <a:t>0</a:t>
                      </a:r>
                    </a:p>
                  </a:txBody>
                  <a:tcPr/>
                </a:tc>
                <a:tc>
                  <a:txBody>
                    <a:bodyPr/>
                    <a:lstStyle/>
                    <a:p>
                      <a:pPr algn="r"/>
                      <a:endParaRPr lang="tr-TR" dirty="0"/>
                    </a:p>
                  </a:txBody>
                  <a:tcPr/>
                </a:tc>
                <a:extLst>
                  <a:ext uri="{0D108BD9-81ED-4DB2-BD59-A6C34878D82A}">
                    <a16:rowId xmlns:a16="http://schemas.microsoft.com/office/drawing/2014/main" val="1190636119"/>
                  </a:ext>
                </a:extLst>
              </a:tr>
            </a:tbl>
          </a:graphicData>
        </a:graphic>
      </p:graphicFrame>
    </p:spTree>
    <p:extLst>
      <p:ext uri="{BB962C8B-B14F-4D97-AF65-F5344CB8AC3E}">
        <p14:creationId xmlns:p14="http://schemas.microsoft.com/office/powerpoint/2010/main" val="2454221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015DD2D-91CF-6D24-8F60-155EAB3D1DDA}"/>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63FE5B9-732B-5D28-146B-8EF77BE9AFD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F8971E7E-392A-31AA-E199-88EEAC6F6981}"/>
              </a:ext>
            </a:extLst>
          </p:cNvPr>
          <p:cNvGraphicFramePr>
            <a:graphicFrameLocks/>
          </p:cNvGraphicFramePr>
          <p:nvPr>
            <p:extLst>
              <p:ext uri="{D42A27DB-BD31-4B8C-83A1-F6EECF244321}">
                <p14:modId xmlns:p14="http://schemas.microsoft.com/office/powerpoint/2010/main" val="2362114765"/>
              </p:ext>
            </p:extLst>
          </p:nvPr>
        </p:nvGraphicFramePr>
        <p:xfrm>
          <a:off x="685799" y="1722916"/>
          <a:ext cx="7772401" cy="1844040"/>
        </p:xfrm>
        <a:graphic>
          <a:graphicData uri="http://schemas.openxmlformats.org/drawingml/2006/table">
            <a:tbl>
              <a:tblPr firstRow="1" bandRow="1">
                <a:tableStyleId>{5C22544A-7EE6-4342-B048-85BDC9FD1C3A}</a:tableStyleId>
              </a:tblPr>
              <a:tblGrid>
                <a:gridCol w="1110343">
                  <a:extLst>
                    <a:ext uri="{9D8B030D-6E8A-4147-A177-3AD203B41FA5}">
                      <a16:colId xmlns:a16="http://schemas.microsoft.com/office/drawing/2014/main" val="20000"/>
                    </a:ext>
                  </a:extLst>
                </a:gridCol>
                <a:gridCol w="1110343">
                  <a:extLst>
                    <a:ext uri="{9D8B030D-6E8A-4147-A177-3AD203B41FA5}">
                      <a16:colId xmlns:a16="http://schemas.microsoft.com/office/drawing/2014/main" val="20001"/>
                    </a:ext>
                  </a:extLst>
                </a:gridCol>
                <a:gridCol w="1110343">
                  <a:extLst>
                    <a:ext uri="{9D8B030D-6E8A-4147-A177-3AD203B41FA5}">
                      <a16:colId xmlns:a16="http://schemas.microsoft.com/office/drawing/2014/main" val="20002"/>
                    </a:ext>
                  </a:extLst>
                </a:gridCol>
                <a:gridCol w="1110343">
                  <a:extLst>
                    <a:ext uri="{9D8B030D-6E8A-4147-A177-3AD203B41FA5}">
                      <a16:colId xmlns:a16="http://schemas.microsoft.com/office/drawing/2014/main" val="20003"/>
                    </a:ext>
                  </a:extLst>
                </a:gridCol>
                <a:gridCol w="1110343">
                  <a:extLst>
                    <a:ext uri="{9D8B030D-6E8A-4147-A177-3AD203B41FA5}">
                      <a16:colId xmlns:a16="http://schemas.microsoft.com/office/drawing/2014/main" val="20004"/>
                    </a:ext>
                  </a:extLst>
                </a:gridCol>
                <a:gridCol w="1110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375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solidFill>
                            <a:srgbClr val="FF0000"/>
                          </a:solidFill>
                        </a:rPr>
                        <a:t>s2</a:t>
                      </a:r>
                    </a:p>
                  </a:txBody>
                  <a:tcPr/>
                </a:tc>
                <a:tc>
                  <a:txBody>
                    <a:bodyPr/>
                    <a:lstStyle/>
                    <a:p>
                      <a:r>
                        <a:rPr lang="tr-TR" dirty="0"/>
                        <a:t>S3</a:t>
                      </a:r>
                    </a:p>
                  </a:txBody>
                  <a:tcPr/>
                </a:tc>
                <a:tc>
                  <a:txBody>
                    <a:bodyPr/>
                    <a:lstStyle/>
                    <a:p>
                      <a:r>
                        <a:rPr lang="tr-TR" dirty="0"/>
                        <a:t>Sonuç</a:t>
                      </a:r>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3.75</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2.25</a:t>
                      </a:r>
                      <a:endParaRPr lang="tr-TR" dirty="0"/>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dirty="0"/>
                        <a:t>0</a:t>
                      </a:r>
                    </a:p>
                  </a:txBody>
                  <a:tcPr/>
                </a:tc>
                <a:tc>
                  <a:txBody>
                    <a:bodyPr/>
                    <a:lstStyle/>
                    <a:p>
                      <a:r>
                        <a:rPr lang="tr-TR"/>
                        <a:t>2.25</a:t>
                      </a:r>
                      <a:endParaRPr lang="tr-TR" dirty="0"/>
                    </a:p>
                  </a:txBody>
                  <a:tcPr/>
                </a:tc>
                <a:extLst>
                  <a:ext uri="{0D108BD9-81ED-4DB2-BD59-A6C34878D82A}">
                    <a16:rowId xmlns:a16="http://schemas.microsoft.com/office/drawing/2014/main" val="10003"/>
                  </a:ext>
                </a:extLst>
              </a:tr>
              <a:tr h="370840">
                <a:tc>
                  <a:txBody>
                    <a:bodyPr/>
                    <a:lstStyle/>
                    <a:p>
                      <a:r>
                        <a:rPr lang="tr-TR" dirty="0">
                          <a:solidFill>
                            <a:srgbClr val="FF0000"/>
                          </a:solidFill>
                        </a:rPr>
                        <a:t>s3</a:t>
                      </a: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r>
                        <a:rPr lang="tr-TR">
                          <a:solidFill>
                            <a:srgbClr val="FF0000"/>
                          </a:solidFill>
                        </a:rPr>
                        <a:t>0.25</a:t>
                      </a:r>
                      <a:endParaRPr lang="tr-TR" dirty="0">
                        <a:solidFill>
                          <a:srgbClr val="FF0000"/>
                        </a:solidFill>
                      </a:endParaRPr>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solidFill>
                            <a:srgbClr val="FF0000"/>
                          </a:solidFill>
                        </a:rPr>
                        <a:t>1</a:t>
                      </a:r>
                    </a:p>
                  </a:txBody>
                  <a:tcPr/>
                </a:tc>
                <a:tc>
                  <a:txBody>
                    <a:bodyPr/>
                    <a:lstStyle/>
                    <a:p>
                      <a:r>
                        <a:rPr lang="tr-TR">
                          <a:solidFill>
                            <a:srgbClr val="FF0000"/>
                          </a:solidFill>
                        </a:rPr>
                        <a:t>-0.25</a:t>
                      </a:r>
                      <a:endParaRPr lang="tr-TR" dirty="0">
                        <a:solidFill>
                          <a:srgbClr val="FF0000"/>
                        </a:solidFill>
                      </a:endParaRPr>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1.25</a:t>
                      </a:r>
                      <a:endParaRPr lang="tr-TR" dirty="0"/>
                    </a:p>
                  </a:txBody>
                  <a:tcPr/>
                </a:tc>
                <a:tc>
                  <a:txBody>
                    <a:bodyPr/>
                    <a:lstStyle/>
                    <a:p>
                      <a:r>
                        <a:rPr lang="tr-TR">
                          <a:solidFill>
                            <a:srgbClr val="FF0000"/>
                          </a:solidFill>
                        </a:rPr>
                        <a:t>0.75</a:t>
                      </a:r>
                      <a:endParaRPr lang="tr-TR" dirty="0">
                        <a:solidFill>
                          <a:srgbClr val="FF0000"/>
                        </a:solidFill>
                      </a:endParaRPr>
                    </a:p>
                  </a:txBody>
                  <a:tcPr/>
                </a:tc>
                <a:tc>
                  <a:txBody>
                    <a:bodyPr/>
                    <a:lstStyle/>
                    <a:p>
                      <a:r>
                        <a:rPr lang="tr-TR" dirty="0"/>
                        <a:t>0</a:t>
                      </a:r>
                    </a:p>
                  </a:txBody>
                  <a:tcPr/>
                </a:tc>
                <a:tc>
                  <a:txBody>
                    <a:bodyPr/>
                    <a:lstStyle/>
                    <a:p>
                      <a:r>
                        <a:rPr lang="tr-TR"/>
                        <a:t>41.25</a:t>
                      </a:r>
                      <a:endParaRPr lang="tr-TR" dirty="0"/>
                    </a:p>
                  </a:txBody>
                  <a:tcPr/>
                </a:tc>
                <a:extLst>
                  <a:ext uri="{0D108BD9-81ED-4DB2-BD59-A6C34878D82A}">
                    <a16:rowId xmlns:a16="http://schemas.microsoft.com/office/drawing/2014/main" val="2060764890"/>
                  </a:ext>
                </a:extLst>
              </a:tr>
            </a:tbl>
          </a:graphicData>
        </a:graphic>
      </p:graphicFrame>
      <p:grpSp>
        <p:nvGrpSpPr>
          <p:cNvPr id="5" name="Grup 4">
            <a:extLst>
              <a:ext uri="{FF2B5EF4-FFF2-40B4-BE49-F238E27FC236}">
                <a16:creationId xmlns:a16="http://schemas.microsoft.com/office/drawing/2014/main" id="{30337CF5-A014-7BA7-DD39-708093505F75}"/>
              </a:ext>
            </a:extLst>
          </p:cNvPr>
          <p:cNvGrpSpPr/>
          <p:nvPr/>
        </p:nvGrpSpPr>
        <p:grpSpPr>
          <a:xfrm>
            <a:off x="3231486" y="4213064"/>
            <a:ext cx="3865699" cy="1405308"/>
            <a:chOff x="1815335" y="4725144"/>
            <a:chExt cx="2484823" cy="1405308"/>
          </a:xfrm>
        </p:grpSpPr>
        <p:sp>
          <p:nvSpPr>
            <p:cNvPr id="6" name="Metin kutusu 5">
              <a:extLst>
                <a:ext uri="{FF2B5EF4-FFF2-40B4-BE49-F238E27FC236}">
                  <a16:creationId xmlns:a16="http://schemas.microsoft.com/office/drawing/2014/main" id="{C023D520-80B6-D07A-A54D-A5DB90D365C4}"/>
                </a:ext>
              </a:extLst>
            </p:cNvPr>
            <p:cNvSpPr txBox="1"/>
            <p:nvPr/>
          </p:nvSpPr>
          <p:spPr>
            <a:xfrm>
              <a:off x="1815335" y="5207122"/>
              <a:ext cx="2088807" cy="923330"/>
            </a:xfrm>
            <a:prstGeom prst="rect">
              <a:avLst/>
            </a:prstGeom>
            <a:noFill/>
          </p:spPr>
          <p:txBody>
            <a:bodyPr wrap="none" rtlCol="0">
              <a:spAutoFit/>
            </a:bodyPr>
            <a:lstStyle/>
            <a:p>
              <a:r>
                <a:rPr lang="tr-TR"/>
                <a:t>x1 – 1.25S1 + 0.25S2 = 3.75</a:t>
              </a:r>
              <a:endParaRPr lang="tr-TR" dirty="0"/>
            </a:p>
            <a:p>
              <a:r>
                <a:rPr lang="tr-TR" dirty="0"/>
                <a:t>X2 </a:t>
              </a:r>
              <a:r>
                <a:rPr lang="tr-TR"/>
                <a:t>+2.25S1 – 0.25S2 = 2.25</a:t>
              </a:r>
              <a:endParaRPr lang="tr-TR" dirty="0"/>
            </a:p>
            <a:p>
              <a:r>
                <a:rPr lang="tr-TR"/>
                <a:t>0.25S1 + 0.75S2 </a:t>
              </a:r>
              <a:r>
                <a:rPr lang="tr-TR" dirty="0"/>
                <a:t>+ S3 </a:t>
              </a:r>
              <a:r>
                <a:rPr lang="tr-TR"/>
                <a:t>= 0.25</a:t>
              </a:r>
              <a:endParaRPr lang="tr-TR" dirty="0"/>
            </a:p>
          </p:txBody>
        </p:sp>
        <mc:AlternateContent xmlns:mc="http://schemas.openxmlformats.org/markup-compatibility/2006" xmlns:a14="http://schemas.microsoft.com/office/drawing/2010/main">
          <mc:Choice Requires="a14">
            <p:sp>
              <p:nvSpPr>
                <p:cNvPr id="7" name="Dikdörtgen 6">
                  <a:extLst>
                    <a:ext uri="{FF2B5EF4-FFF2-40B4-BE49-F238E27FC236}">
                      <a16:creationId xmlns:a16="http://schemas.microsoft.com/office/drawing/2014/main" id="{6346DFB2-A032-83BC-1D18-685F9906D8E3}"/>
                    </a:ext>
                  </a:extLst>
                </p:cNvPr>
                <p:cNvSpPr/>
                <p:nvPr/>
              </p:nvSpPr>
              <p:spPr>
                <a:xfrm>
                  <a:off x="2123728" y="4725144"/>
                  <a:ext cx="21764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p:txBody>
            </p:sp>
          </mc:Choice>
          <mc:Fallback xmlns="">
            <p:sp>
              <p:nvSpPr>
                <p:cNvPr id="8" name="Dikdörtgen 7"/>
                <p:cNvSpPr>
                  <a:spLocks noRot="1" noChangeAspect="1" noMove="1" noResize="1" noEditPoints="1" noAdjustHandles="1" noChangeArrowheads="1" noChangeShapeType="1" noTextEdit="1"/>
                </p:cNvSpPr>
                <p:nvPr/>
              </p:nvSpPr>
              <p:spPr>
                <a:xfrm>
                  <a:off x="2123728" y="4725144"/>
                  <a:ext cx="2176430" cy="369332"/>
                </a:xfrm>
                <a:prstGeom prst="rect">
                  <a:avLst/>
                </a:prstGeom>
                <a:blipFill>
                  <a:blip r:embed="rId2"/>
                  <a:stretch>
                    <a:fillRect/>
                  </a:stretch>
                </a:blipFill>
              </p:spPr>
              <p:txBody>
                <a:bodyPr/>
                <a:lstStyle/>
                <a:p>
                  <a:r>
                    <a:rPr lang="tr-TR">
                      <a:noFill/>
                    </a:rPr>
                    <a:t> </a:t>
                  </a:r>
                </a:p>
              </p:txBody>
            </p:sp>
          </mc:Fallback>
        </mc:AlternateContent>
      </p:grpSp>
    </p:spTree>
    <p:extLst>
      <p:ext uri="{BB962C8B-B14F-4D97-AF65-F5344CB8AC3E}">
        <p14:creationId xmlns:p14="http://schemas.microsoft.com/office/powerpoint/2010/main" val="368728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4215DE91-AE90-4D5C-962F-4367E284D4C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4EB1823-4940-9E49-91EA-E05188BF035F}"/>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483B8912-5DEF-89B1-CFA6-24C025992315}"/>
              </a:ext>
            </a:extLst>
          </p:cNvPr>
          <p:cNvGraphicFramePr>
            <a:graphicFrameLocks/>
          </p:cNvGraphicFramePr>
          <p:nvPr>
            <p:extLst>
              <p:ext uri="{D42A27DB-BD31-4B8C-83A1-F6EECF244321}">
                <p14:modId xmlns:p14="http://schemas.microsoft.com/office/powerpoint/2010/main" val="3648921712"/>
              </p:ext>
            </p:extLst>
          </p:nvPr>
        </p:nvGraphicFramePr>
        <p:xfrm>
          <a:off x="395536" y="2299171"/>
          <a:ext cx="4615863" cy="184404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1110343">
                  <a:extLst>
                    <a:ext uri="{9D8B030D-6E8A-4147-A177-3AD203B41FA5}">
                      <a16:colId xmlns:a16="http://schemas.microsoft.com/office/drawing/2014/main" val="20006"/>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t>S1</a:t>
                      </a:r>
                    </a:p>
                  </a:txBody>
                  <a:tcPr/>
                </a:tc>
                <a:tc>
                  <a:txBody>
                    <a:bodyPr/>
                    <a:lstStyle/>
                    <a:p>
                      <a:r>
                        <a:rPr lang="tr-TR" dirty="0"/>
                        <a:t>s2</a:t>
                      </a:r>
                    </a:p>
                  </a:txBody>
                  <a:tcPr/>
                </a:tc>
                <a:tc>
                  <a:txBody>
                    <a:bodyPr/>
                    <a:lstStyle/>
                    <a:p>
                      <a:r>
                        <a:rPr lang="tr-TR" dirty="0"/>
                        <a:t>S3</a:t>
                      </a:r>
                    </a:p>
                  </a:txBody>
                  <a:tcPr/>
                </a:tc>
                <a:tc>
                  <a:txBody>
                    <a:bodyPr/>
                    <a:lstStyle/>
                    <a:p>
                      <a:r>
                        <a:rPr lang="tr-TR" dirty="0" err="1"/>
                        <a:t>Result</a:t>
                      </a:r>
                      <a:endParaRPr lang="tr-TR" dirty="0"/>
                    </a:p>
                  </a:txBody>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r>
                        <a:rPr lang="tr-TR"/>
                        <a:t>-1.33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3.67</a:t>
                      </a:r>
                      <a:endParaRPr lang="tr-TR" dirty="0"/>
                    </a:p>
                  </a:txBody>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r>
                        <a:rPr lang="tr-TR"/>
                        <a:t>2.33</a:t>
                      </a:r>
                      <a:endParaRPr lang="tr-TR" dirty="0"/>
                    </a:p>
                  </a:txBody>
                  <a:tcPr/>
                </a:tc>
                <a:tc>
                  <a:txBody>
                    <a:bodyPr/>
                    <a:lstStyle/>
                    <a:p>
                      <a:r>
                        <a:rPr lang="tr-TR" dirty="0"/>
                        <a:t>0</a:t>
                      </a:r>
                    </a:p>
                  </a:txBody>
                  <a:tcPr/>
                </a:tc>
                <a:tc>
                  <a:txBody>
                    <a:bodyPr/>
                    <a:lstStyle/>
                    <a:p>
                      <a:r>
                        <a:rPr lang="tr-TR"/>
                        <a:t>-0.33</a:t>
                      </a:r>
                      <a:endParaRPr lang="tr-TR" dirty="0"/>
                    </a:p>
                  </a:txBody>
                  <a:tcPr/>
                </a:tc>
                <a:tc>
                  <a:txBody>
                    <a:bodyPr/>
                    <a:lstStyle/>
                    <a:p>
                      <a:r>
                        <a:rPr lang="tr-TR"/>
                        <a:t>2.33</a:t>
                      </a:r>
                      <a:endParaRPr lang="tr-TR" dirty="0"/>
                    </a:p>
                  </a:txBody>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r>
                        <a:rPr lang="tr-TR"/>
                        <a:t>0.33</a:t>
                      </a:r>
                      <a:endParaRPr lang="tr-TR" dirty="0"/>
                    </a:p>
                  </a:txBody>
                  <a:tcPr/>
                </a:tc>
                <a:tc>
                  <a:txBody>
                    <a:bodyPr/>
                    <a:lstStyle/>
                    <a:p>
                      <a:r>
                        <a:rPr lang="tr-TR" dirty="0"/>
                        <a:t>1</a:t>
                      </a:r>
                    </a:p>
                  </a:txBody>
                  <a:tcPr/>
                </a:tc>
                <a:tc>
                  <a:txBody>
                    <a:bodyPr/>
                    <a:lstStyle/>
                    <a:p>
                      <a:r>
                        <a:rPr lang="tr-TR"/>
                        <a:t>-1.33</a:t>
                      </a:r>
                      <a:endParaRPr lang="tr-TR" dirty="0"/>
                    </a:p>
                  </a:txBody>
                  <a:tcPr/>
                </a:tc>
                <a:tc>
                  <a:txBody>
                    <a:bodyPr/>
                    <a:lstStyle/>
                    <a:p>
                      <a:r>
                        <a:rPr lang="tr-TR"/>
                        <a:t>0.33</a:t>
                      </a:r>
                      <a:endParaRPr lang="tr-TR" dirty="0"/>
                    </a:p>
                  </a:txBody>
                  <a:tcPr/>
                </a:tc>
                <a:extLst>
                  <a:ext uri="{0D108BD9-81ED-4DB2-BD59-A6C34878D82A}">
                    <a16:rowId xmlns:a16="http://schemas.microsoft.com/office/drawing/2014/main" val="10004"/>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t>1</a:t>
                      </a:r>
                    </a:p>
                  </a:txBody>
                  <a:tcPr/>
                </a:tc>
                <a:tc>
                  <a:txBody>
                    <a:bodyPr/>
                    <a:lstStyle/>
                    <a:p>
                      <a:r>
                        <a:rPr lang="tr-TR" dirty="0"/>
                        <a:t>0</a:t>
                      </a:r>
                    </a:p>
                  </a:txBody>
                  <a:tcPr/>
                </a:tc>
                <a:tc>
                  <a:txBody>
                    <a:bodyPr/>
                    <a:lstStyle/>
                    <a:p>
                      <a:r>
                        <a:rPr lang="tr-TR" dirty="0"/>
                        <a:t>1</a:t>
                      </a:r>
                    </a:p>
                  </a:txBody>
                  <a:tcPr/>
                </a:tc>
                <a:tc>
                  <a:txBody>
                    <a:bodyPr/>
                    <a:lstStyle/>
                    <a:p>
                      <a:r>
                        <a:rPr lang="tr-TR" dirty="0"/>
                        <a:t>41</a:t>
                      </a:r>
                    </a:p>
                  </a:txBody>
                  <a:tcPr/>
                </a:tc>
                <a:extLst>
                  <a:ext uri="{0D108BD9-81ED-4DB2-BD59-A6C34878D82A}">
                    <a16:rowId xmlns:a16="http://schemas.microsoft.com/office/drawing/2014/main" val="1130791832"/>
                  </a:ext>
                </a:extLst>
              </a:tr>
            </a:tbl>
          </a:graphicData>
        </a:graphic>
      </p:graphicFrame>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E0E6975-4DA4-DDC8-FD3A-BC46586171EF}"/>
                  </a:ext>
                </a:extLst>
              </p:cNvPr>
              <p:cNvSpPr txBox="1"/>
              <p:nvPr/>
            </p:nvSpPr>
            <p:spPr>
              <a:xfrm>
                <a:off x="513646" y="4957598"/>
                <a:ext cx="2983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1 −1.33</m:t>
                      </m:r>
                      <m:r>
                        <a:rPr lang="tr-TR" i="1">
                          <a:latin typeface="Cambria Math" panose="02040503050406030204" pitchFamily="18" charset="0"/>
                        </a:rPr>
                        <m:t>𝑠</m:t>
                      </m:r>
                      <m:r>
                        <a:rPr lang="tr-TR" i="1">
                          <a:latin typeface="Cambria Math" panose="02040503050406030204" pitchFamily="18" charset="0"/>
                        </a:rPr>
                        <m:t>1+0.33</m:t>
                      </m:r>
                      <m:r>
                        <a:rPr lang="tr-TR" i="1">
                          <a:latin typeface="Cambria Math" panose="02040503050406030204" pitchFamily="18" charset="0"/>
                        </a:rPr>
                        <m:t>𝑠</m:t>
                      </m:r>
                      <m:r>
                        <a:rPr lang="tr-TR" i="1">
                          <a:latin typeface="Cambria Math" panose="02040503050406030204" pitchFamily="18" charset="0"/>
                        </a:rPr>
                        <m:t>3=3.67</m:t>
                      </m:r>
                    </m:oMath>
                  </m:oMathPara>
                </a14:m>
                <a:endParaRPr lang="tr-TR" dirty="0"/>
              </a:p>
            </p:txBody>
          </p:sp>
        </mc:Choice>
        <mc:Fallback xmlns="">
          <p:sp>
            <p:nvSpPr>
              <p:cNvPr id="5" name="Metin kutusu 4">
                <a:extLst>
                  <a:ext uri="{FF2B5EF4-FFF2-40B4-BE49-F238E27FC236}">
                    <a16:creationId xmlns:a16="http://schemas.microsoft.com/office/drawing/2014/main" id="{7E0E6975-4DA4-DDC8-FD3A-BC46586171EF}"/>
                  </a:ext>
                </a:extLst>
              </p:cNvPr>
              <p:cNvSpPr txBox="1">
                <a:spLocks noRot="1" noChangeAspect="1" noMove="1" noResize="1" noEditPoints="1" noAdjustHandles="1" noChangeArrowheads="1" noChangeShapeType="1" noTextEdit="1"/>
              </p:cNvSpPr>
              <p:nvPr/>
            </p:nvSpPr>
            <p:spPr>
              <a:xfrm>
                <a:off x="513646" y="4957598"/>
                <a:ext cx="2983189" cy="276999"/>
              </a:xfrm>
              <a:prstGeom prst="rect">
                <a:avLst/>
              </a:prstGeom>
              <a:blipFill>
                <a:blip r:embed="rId2"/>
                <a:stretch>
                  <a:fillRect l="-1224" r="-1429"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16D1C9D1-F13F-ED20-6B71-084594432274}"/>
                  </a:ext>
                </a:extLst>
              </p:cNvPr>
              <p:cNvSpPr txBox="1"/>
              <p:nvPr/>
            </p:nvSpPr>
            <p:spPr>
              <a:xfrm>
                <a:off x="513646" y="5470946"/>
                <a:ext cx="27154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𝑥</m:t>
                      </m:r>
                      <m:r>
                        <a:rPr lang="tr-TR" i="1">
                          <a:latin typeface="Cambria Math" panose="02040503050406030204" pitchFamily="18" charset="0"/>
                        </a:rPr>
                        <m:t>2+2.33</m:t>
                      </m:r>
                      <m:r>
                        <a:rPr lang="tr-TR" i="1">
                          <a:latin typeface="Cambria Math" panose="02040503050406030204" pitchFamily="18" charset="0"/>
                        </a:rPr>
                        <m:t>𝑠</m:t>
                      </m:r>
                      <m:r>
                        <a:rPr lang="tr-TR" i="1">
                          <a:latin typeface="Cambria Math" panose="02040503050406030204" pitchFamily="18" charset="0"/>
                        </a:rPr>
                        <m:t>1−0.33</m:t>
                      </m:r>
                      <m:r>
                        <a:rPr lang="tr-TR" i="1">
                          <a:latin typeface="Cambria Math" panose="02040503050406030204" pitchFamily="18" charset="0"/>
                        </a:rPr>
                        <m:t>𝑠</m:t>
                      </m:r>
                      <m:r>
                        <a:rPr lang="tr-TR" i="1">
                          <a:latin typeface="Cambria Math" panose="02040503050406030204" pitchFamily="18" charset="0"/>
                        </a:rPr>
                        <m:t>3_2.33</m:t>
                      </m:r>
                    </m:oMath>
                  </m:oMathPara>
                </a14:m>
                <a:endParaRPr lang="tr-TR" dirty="0"/>
              </a:p>
            </p:txBody>
          </p:sp>
        </mc:Choice>
        <mc:Fallback xmlns="">
          <p:sp>
            <p:nvSpPr>
              <p:cNvPr id="6" name="Metin kutusu 5">
                <a:extLst>
                  <a:ext uri="{FF2B5EF4-FFF2-40B4-BE49-F238E27FC236}">
                    <a16:creationId xmlns:a16="http://schemas.microsoft.com/office/drawing/2014/main" id="{16D1C9D1-F13F-ED20-6B71-084594432274}"/>
                  </a:ext>
                </a:extLst>
              </p:cNvPr>
              <p:cNvSpPr txBox="1">
                <a:spLocks noRot="1" noChangeAspect="1" noMove="1" noResize="1" noEditPoints="1" noAdjustHandles="1" noChangeArrowheads="1" noChangeShapeType="1" noTextEdit="1"/>
              </p:cNvSpPr>
              <p:nvPr/>
            </p:nvSpPr>
            <p:spPr>
              <a:xfrm>
                <a:off x="513646" y="5470946"/>
                <a:ext cx="2715487" cy="276999"/>
              </a:xfrm>
              <a:prstGeom prst="rect">
                <a:avLst/>
              </a:prstGeom>
              <a:blipFill>
                <a:blip r:embed="rId3"/>
                <a:stretch>
                  <a:fillRect l="-1345" r="-1794" b="-6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1638E939-199B-9B15-8FFA-7A18041AA58F}"/>
                  </a:ext>
                </a:extLst>
              </p:cNvPr>
              <p:cNvSpPr txBox="1"/>
              <p:nvPr/>
            </p:nvSpPr>
            <p:spPr>
              <a:xfrm>
                <a:off x="452891" y="5979381"/>
                <a:ext cx="2915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0</m:t>
                      </m:r>
                      <m:r>
                        <a:rPr lang="tr-TR" i="1" smtClean="0">
                          <a:latin typeface="Cambria Math" panose="02040503050406030204" pitchFamily="18" charset="0"/>
                        </a:rPr>
                        <m:t>.</m:t>
                      </m:r>
                      <m:r>
                        <a:rPr lang="tr-TR" i="1">
                          <a:latin typeface="Cambria Math" panose="02040503050406030204" pitchFamily="18" charset="0"/>
                        </a:rPr>
                        <m:t>33</m:t>
                      </m:r>
                      <m:r>
                        <a:rPr lang="tr-TR" i="1">
                          <a:latin typeface="Cambria Math" panose="02040503050406030204" pitchFamily="18" charset="0"/>
                        </a:rPr>
                        <m:t>𝑠</m:t>
                      </m:r>
                      <m:r>
                        <a:rPr lang="tr-TR" i="1">
                          <a:latin typeface="Cambria Math" panose="02040503050406030204" pitchFamily="18" charset="0"/>
                        </a:rPr>
                        <m:t>1+</m:t>
                      </m:r>
                      <m:r>
                        <a:rPr lang="tr-TR" i="1">
                          <a:latin typeface="Cambria Math" panose="02040503050406030204" pitchFamily="18" charset="0"/>
                        </a:rPr>
                        <m:t>𝑠</m:t>
                      </m:r>
                      <m:r>
                        <a:rPr lang="tr-TR" i="1">
                          <a:latin typeface="Cambria Math" panose="02040503050406030204" pitchFamily="18" charset="0"/>
                        </a:rPr>
                        <m:t>2−1.33</m:t>
                      </m:r>
                      <m:r>
                        <a:rPr lang="tr-TR" i="1">
                          <a:latin typeface="Cambria Math" panose="02040503050406030204" pitchFamily="18" charset="0"/>
                        </a:rPr>
                        <m:t>𝑠</m:t>
                      </m:r>
                      <m:r>
                        <a:rPr lang="tr-TR" i="1">
                          <a:latin typeface="Cambria Math" panose="02040503050406030204" pitchFamily="18" charset="0"/>
                        </a:rPr>
                        <m:t>3=0.33</m:t>
                      </m:r>
                    </m:oMath>
                  </m:oMathPara>
                </a14:m>
                <a:endParaRPr lang="tr-TR" dirty="0"/>
              </a:p>
            </p:txBody>
          </p:sp>
        </mc:Choice>
        <mc:Fallback xmlns="">
          <p:sp>
            <p:nvSpPr>
              <p:cNvPr id="7" name="Metin kutusu 6">
                <a:extLst>
                  <a:ext uri="{FF2B5EF4-FFF2-40B4-BE49-F238E27FC236}">
                    <a16:creationId xmlns:a16="http://schemas.microsoft.com/office/drawing/2014/main" id="{1638E939-199B-9B15-8FFA-7A18041AA58F}"/>
                  </a:ext>
                </a:extLst>
              </p:cNvPr>
              <p:cNvSpPr txBox="1">
                <a:spLocks noRot="1" noChangeAspect="1" noMove="1" noResize="1" noEditPoints="1" noAdjustHandles="1" noChangeArrowheads="1" noChangeShapeType="1" noTextEdit="1"/>
              </p:cNvSpPr>
              <p:nvPr/>
            </p:nvSpPr>
            <p:spPr>
              <a:xfrm>
                <a:off x="452891" y="5979381"/>
                <a:ext cx="2915862" cy="276999"/>
              </a:xfrm>
              <a:prstGeom prst="rect">
                <a:avLst/>
              </a:prstGeom>
              <a:blipFill>
                <a:blip r:embed="rId4"/>
                <a:stretch>
                  <a:fillRect l="-1253" r="-1461" b="-6667"/>
                </a:stretch>
              </a:blipFill>
            </p:spPr>
            <p:txBody>
              <a:bodyPr/>
              <a:lstStyle/>
              <a:p>
                <a:r>
                  <a:rPr lang="tr-TR">
                    <a:noFill/>
                  </a:rPr>
                  <a:t> </a:t>
                </a:r>
              </a:p>
            </p:txBody>
          </p:sp>
        </mc:Fallback>
      </mc:AlternateContent>
      <p:sp>
        <p:nvSpPr>
          <p:cNvPr id="8" name="Metin kutusu 7">
            <a:extLst>
              <a:ext uri="{FF2B5EF4-FFF2-40B4-BE49-F238E27FC236}">
                <a16:creationId xmlns:a16="http://schemas.microsoft.com/office/drawing/2014/main" id="{E582448B-3A63-1191-5A46-27823BFB12AF}"/>
              </a:ext>
            </a:extLst>
          </p:cNvPr>
          <p:cNvSpPr txBox="1"/>
          <p:nvPr/>
        </p:nvSpPr>
        <p:spPr>
          <a:xfrm>
            <a:off x="808662" y="4455297"/>
            <a:ext cx="2420471" cy="369332"/>
          </a:xfrm>
          <a:prstGeom prst="rect">
            <a:avLst/>
          </a:prstGeom>
          <a:noFill/>
        </p:spPr>
        <p:txBody>
          <a:bodyPr wrap="none" rtlCol="0">
            <a:spAutoFit/>
          </a:bodyPr>
          <a:lstStyle/>
          <a:p>
            <a:r>
              <a:rPr lang="tr-TR" dirty="0"/>
              <a:t>X1 keyfi olarak seçilir.</a:t>
            </a:r>
          </a:p>
        </p:txBody>
      </p:sp>
      <p:sp>
        <p:nvSpPr>
          <p:cNvPr id="9" name="Metin kutusu 8">
            <a:extLst>
              <a:ext uri="{FF2B5EF4-FFF2-40B4-BE49-F238E27FC236}">
                <a16:creationId xmlns:a16="http://schemas.microsoft.com/office/drawing/2014/main" id="{4E036A50-791F-4E75-4B48-2E7F2B6BE0F3}"/>
              </a:ext>
            </a:extLst>
          </p:cNvPr>
          <p:cNvSpPr txBox="1"/>
          <p:nvPr/>
        </p:nvSpPr>
        <p:spPr>
          <a:xfrm>
            <a:off x="5110565" y="4903721"/>
            <a:ext cx="3534622" cy="276999"/>
          </a:xfrm>
          <a:prstGeom prst="rect">
            <a:avLst/>
          </a:prstGeom>
          <a:noFill/>
        </p:spPr>
        <p:txBody>
          <a:bodyPr wrap="none" lIns="0" tIns="0" rIns="0" bIns="0" rtlCol="0">
            <a:spAutoFit/>
          </a:bodyPr>
          <a:lstStyle/>
          <a:p>
            <a:r>
              <a:rPr lang="tr-TR" dirty="0"/>
              <a:t>x1+ </a:t>
            </a:r>
            <a:r>
              <a:rPr lang="tr-TR"/>
              <a:t>(-2+0.67)s1+0.33s3 </a:t>
            </a:r>
            <a:r>
              <a:rPr lang="tr-TR" dirty="0"/>
              <a:t>=3 </a:t>
            </a:r>
            <a:r>
              <a:rPr lang="tr-TR"/>
              <a:t>+0.67</a:t>
            </a:r>
            <a:endParaRPr lang="tr-TR" dirty="0"/>
          </a:p>
        </p:txBody>
      </p:sp>
      <p:sp>
        <p:nvSpPr>
          <p:cNvPr id="10" name="Sağ Ok 9">
            <a:extLst>
              <a:ext uri="{FF2B5EF4-FFF2-40B4-BE49-F238E27FC236}">
                <a16:creationId xmlns:a16="http://schemas.microsoft.com/office/drawing/2014/main" id="{5654D8BC-BEB7-ED8E-C55B-8B0A941B899B}"/>
              </a:ext>
            </a:extLst>
          </p:cNvPr>
          <p:cNvSpPr/>
          <p:nvPr/>
        </p:nvSpPr>
        <p:spPr bwMode="auto">
          <a:xfrm>
            <a:off x="4006719" y="5187828"/>
            <a:ext cx="565281" cy="917079"/>
          </a:xfrm>
          <a:prstGeom prst="rightArrow">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tr-TR" sz="2400">
              <a:latin typeface="Times New Roman" panose="02020603050405020304" pitchFamily="18" charset="0"/>
            </a:endParaRPr>
          </a:p>
        </p:txBody>
      </p:sp>
      <p:sp>
        <p:nvSpPr>
          <p:cNvPr id="11" name="Metin kutusu 10">
            <a:extLst>
              <a:ext uri="{FF2B5EF4-FFF2-40B4-BE49-F238E27FC236}">
                <a16:creationId xmlns:a16="http://schemas.microsoft.com/office/drawing/2014/main" id="{11E70387-0456-7C2F-6479-2716EEFD39BE}"/>
              </a:ext>
            </a:extLst>
          </p:cNvPr>
          <p:cNvSpPr txBox="1"/>
          <p:nvPr/>
        </p:nvSpPr>
        <p:spPr>
          <a:xfrm>
            <a:off x="5110565" y="5273053"/>
            <a:ext cx="3470502" cy="276999"/>
          </a:xfrm>
          <a:prstGeom prst="rect">
            <a:avLst/>
          </a:prstGeom>
          <a:noFill/>
        </p:spPr>
        <p:txBody>
          <a:bodyPr wrap="none" lIns="0" tIns="0" rIns="0" bIns="0" rtlCol="0">
            <a:spAutoFit/>
          </a:bodyPr>
          <a:lstStyle/>
          <a:p>
            <a:r>
              <a:rPr lang="tr-TR" dirty="0"/>
              <a:t>x1 -2s1 -3 </a:t>
            </a:r>
            <a:r>
              <a:rPr lang="tr-TR"/>
              <a:t>= 0.67 - 0.33s3 -0.67s1</a:t>
            </a:r>
            <a:endParaRPr lang="tr-TR" dirty="0"/>
          </a:p>
        </p:txBody>
      </p:sp>
      <p:sp>
        <p:nvSpPr>
          <p:cNvPr id="12" name="Dikdörtgen 11">
            <a:extLst>
              <a:ext uri="{FF2B5EF4-FFF2-40B4-BE49-F238E27FC236}">
                <a16:creationId xmlns:a16="http://schemas.microsoft.com/office/drawing/2014/main" id="{CBB0B0F5-5349-0A72-8867-257AD869B417}"/>
              </a:ext>
            </a:extLst>
          </p:cNvPr>
          <p:cNvSpPr/>
          <p:nvPr/>
        </p:nvSpPr>
        <p:spPr>
          <a:xfrm>
            <a:off x="5110565" y="5580332"/>
            <a:ext cx="2658100" cy="369332"/>
          </a:xfrm>
          <a:prstGeom prst="rect">
            <a:avLst/>
          </a:prstGeom>
        </p:spPr>
        <p:txBody>
          <a:bodyPr wrap="none">
            <a:spAutoFit/>
          </a:bodyPr>
          <a:lstStyle/>
          <a:p>
            <a:r>
              <a:rPr lang="tr-TR"/>
              <a:t>0.67 - 0.33s3 -0.67s1</a:t>
            </a:r>
            <a:r>
              <a:rPr lang="tr-TR" dirty="0"/>
              <a:t>≤0</a:t>
            </a:r>
          </a:p>
        </p:txBody>
      </p:sp>
      <p:sp>
        <p:nvSpPr>
          <p:cNvPr id="13" name="Dikdörtgen 12">
            <a:extLst>
              <a:ext uri="{FF2B5EF4-FFF2-40B4-BE49-F238E27FC236}">
                <a16:creationId xmlns:a16="http://schemas.microsoft.com/office/drawing/2014/main" id="{22FBB95D-99E6-59E6-4C21-C7C5DD6DD66F}"/>
              </a:ext>
            </a:extLst>
          </p:cNvPr>
          <p:cNvSpPr/>
          <p:nvPr/>
        </p:nvSpPr>
        <p:spPr>
          <a:xfrm>
            <a:off x="5032779" y="5920241"/>
            <a:ext cx="3164649" cy="369332"/>
          </a:xfrm>
          <a:prstGeom prst="rect">
            <a:avLst/>
          </a:prstGeom>
        </p:spPr>
        <p:txBody>
          <a:bodyPr wrap="none">
            <a:spAutoFit/>
          </a:bodyPr>
          <a:lstStyle/>
          <a:p>
            <a:r>
              <a:rPr lang="tr-TR"/>
              <a:t>0.67 - 0.33s3 -0.67s1</a:t>
            </a:r>
            <a:r>
              <a:rPr lang="tr-TR" dirty="0"/>
              <a:t>+s4 = 0</a:t>
            </a:r>
          </a:p>
        </p:txBody>
      </p: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48D4BC5E-5111-FFC2-FA89-523756456164}"/>
                  </a:ext>
                </a:extLst>
              </p:cNvPr>
              <p:cNvSpPr txBox="1"/>
              <p:nvPr/>
            </p:nvSpPr>
            <p:spPr>
              <a:xfrm>
                <a:off x="5032779" y="2466750"/>
                <a:ext cx="3763962" cy="1477328"/>
              </a:xfrm>
              <a:prstGeom prst="rect">
                <a:avLst/>
              </a:prstGeom>
              <a:solidFill>
                <a:schemeClr val="bg1">
                  <a:lumMod val="95000"/>
                </a:schemeClr>
              </a:solid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Simplex yöntemi ile bu problemi çözmektir.</a:t>
                </a:r>
              </a:p>
              <a:p>
                <a:pPr/>
                <a14:m>
                  <m:oMathPara xmlns:m="http://schemas.openxmlformats.org/officeDocument/2006/math">
                    <m:oMathParaPr>
                      <m:jc m:val="centerGroup"/>
                    </m:oMathParaPr>
                    <m:oMath xmlns:m="http://schemas.openxmlformats.org/officeDocument/2006/math">
                      <m:func>
                        <m:funcPr>
                          <m:ctrlPr>
                            <a:rPr lang="tr-TR" i="1">
                              <a:latin typeface="Cambria Math" panose="02040503050406030204" pitchFamily="18" charset="0"/>
                            </a:rPr>
                          </m:ctrlPr>
                        </m:funcPr>
                        <m:fName>
                          <m:r>
                            <m:rPr>
                              <m:sty m:val="p"/>
                            </m:rPr>
                            <a:rPr lang="tr-TR">
                              <a:latin typeface="Cambria Math" panose="02040503050406030204" pitchFamily="18" charset="0"/>
                            </a:rPr>
                            <m:t>max</m:t>
                          </m:r>
                        </m:fName>
                        <m:e>
                          <m:r>
                            <a:rPr lang="tr-TR" i="1">
                              <a:latin typeface="Cambria Math" panose="02040503050406030204" pitchFamily="18" charset="0"/>
                            </a:rPr>
                            <m:t>𝑍</m:t>
                          </m:r>
                          <m:r>
                            <a:rPr lang="tr-TR" i="1">
                              <a:latin typeface="Cambria Math" panose="02040503050406030204" pitchFamily="18" charset="0"/>
                            </a:rPr>
                            <m:t>=8</m:t>
                          </m:r>
                          <m:r>
                            <a:rPr lang="tr-TR" i="1">
                              <a:latin typeface="Cambria Math" panose="02040503050406030204" pitchFamily="18" charset="0"/>
                            </a:rPr>
                            <m:t>𝑥</m:t>
                          </m:r>
                          <m:r>
                            <a:rPr lang="tr-TR" i="1">
                              <a:latin typeface="Cambria Math" panose="02040503050406030204" pitchFamily="18" charset="0"/>
                            </a:rPr>
                            <m:t>1+5</m:t>
                          </m:r>
                          <m:r>
                            <a:rPr lang="tr-TR" i="1">
                              <a:latin typeface="Cambria Math" panose="02040503050406030204" pitchFamily="18" charset="0"/>
                            </a:rPr>
                            <m:t>𝑥</m:t>
                          </m:r>
                          <m:r>
                            <a:rPr lang="tr-TR" i="1">
                              <a:latin typeface="Cambria Math" panose="02040503050406030204" pitchFamily="18" charset="0"/>
                            </a:rPr>
                            <m:t>2</m:t>
                          </m:r>
                        </m:e>
                      </m:func>
                    </m:oMath>
                  </m:oMathPara>
                </a14:m>
                <a:endParaRPr lang="tr-TR" dirty="0"/>
              </a:p>
              <a:p>
                <a:r>
                  <a:rPr lang="tr-TR" dirty="0"/>
                  <a:t>X1 -1.33S1 +0.33S3 = 3.67</a:t>
                </a:r>
              </a:p>
              <a:p>
                <a:r>
                  <a:rPr lang="tr-TR" dirty="0"/>
                  <a:t>X2 + 2.33S1 – 0.33S3 = 2.33</a:t>
                </a:r>
              </a:p>
              <a:p>
                <a:r>
                  <a:rPr lang="tr-TR" dirty="0"/>
                  <a:t>0.33S1 + S2 -1.33S3 = 0.33</a:t>
                </a:r>
              </a:p>
            </p:txBody>
          </p:sp>
        </mc:Choice>
        <mc:Fallback xmlns="">
          <p:sp>
            <p:nvSpPr>
              <p:cNvPr id="14" name="Metin kutusu 13">
                <a:extLst>
                  <a:ext uri="{FF2B5EF4-FFF2-40B4-BE49-F238E27FC236}">
                    <a16:creationId xmlns:a16="http://schemas.microsoft.com/office/drawing/2014/main" id="{48D4BC5E-5111-FFC2-FA89-523756456164}"/>
                  </a:ext>
                </a:extLst>
              </p:cNvPr>
              <p:cNvSpPr txBox="1">
                <a:spLocks noRot="1" noChangeAspect="1" noMove="1" noResize="1" noEditPoints="1" noAdjustHandles="1" noChangeArrowheads="1" noChangeShapeType="1" noTextEdit="1"/>
              </p:cNvSpPr>
              <p:nvPr/>
            </p:nvSpPr>
            <p:spPr>
              <a:xfrm>
                <a:off x="5032779" y="2466750"/>
                <a:ext cx="3763962" cy="1477328"/>
              </a:xfrm>
              <a:prstGeom prst="rect">
                <a:avLst/>
              </a:prstGeom>
              <a:blipFill>
                <a:blip r:embed="rId5"/>
                <a:stretch>
                  <a:fillRect l="-1459" t="-1240" b="-3719"/>
                </a:stretch>
              </a:blipFill>
            </p:spPr>
            <p:txBody>
              <a:bodyPr/>
              <a:lstStyle/>
              <a:p>
                <a:r>
                  <a:rPr lang="tr-TR">
                    <a:noFill/>
                  </a:rPr>
                  <a:t> </a:t>
                </a:r>
              </a:p>
            </p:txBody>
          </p:sp>
        </mc:Fallback>
      </mc:AlternateContent>
    </p:spTree>
    <p:extLst>
      <p:ext uri="{BB962C8B-B14F-4D97-AF65-F5344CB8AC3E}">
        <p14:creationId xmlns:p14="http://schemas.microsoft.com/office/powerpoint/2010/main" val="233864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DBF5BEC6-1F1A-01BD-9B71-578446FEFE3E}"/>
              </a:ext>
            </a:extLst>
          </p:cNvPr>
          <p:cNvSpPr/>
          <p:nvPr/>
        </p:nvSpPr>
        <p:spPr>
          <a:xfrm>
            <a:off x="1475656" y="3789040"/>
            <a:ext cx="5221498" cy="2736304"/>
          </a:xfrm>
          <a:prstGeom prst="rect">
            <a:avLst/>
          </a:prstGeom>
          <a:noFill/>
          <a:ln w="47625">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İçerik Yer Tutucusu 1">
            <a:extLst>
              <a:ext uri="{FF2B5EF4-FFF2-40B4-BE49-F238E27FC236}">
                <a16:creationId xmlns:a16="http://schemas.microsoft.com/office/drawing/2014/main" id="{28366276-6F76-7C7D-35B8-74494D163F1E}"/>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9297D089-B60C-9E83-3F2C-2892BD4E26B4}"/>
              </a:ext>
            </a:extLst>
          </p:cNvPr>
          <p:cNvSpPr>
            <a:spLocks noGrp="1"/>
          </p:cNvSpPr>
          <p:nvPr>
            <p:ph type="title"/>
          </p:nvPr>
        </p:nvSpPr>
        <p:spPr/>
        <p:txBody>
          <a:bodyPr/>
          <a:lstStyle/>
          <a:p>
            <a:r>
              <a:rPr lang="tr-TR"/>
              <a:t>Gomory Kesme Düzlemi</a:t>
            </a:r>
          </a:p>
        </p:txBody>
      </p:sp>
      <p:graphicFrame>
        <p:nvGraphicFramePr>
          <p:cNvPr id="4" name="İçerik Yer Tutucusu 4">
            <a:extLst>
              <a:ext uri="{FF2B5EF4-FFF2-40B4-BE49-F238E27FC236}">
                <a16:creationId xmlns:a16="http://schemas.microsoft.com/office/drawing/2014/main" id="{8789AF79-1C46-F09C-E5F1-1481BAA13094}"/>
              </a:ext>
            </a:extLst>
          </p:cNvPr>
          <p:cNvGraphicFramePr>
            <a:graphicFrameLocks/>
          </p:cNvGraphicFramePr>
          <p:nvPr>
            <p:extLst>
              <p:ext uri="{D42A27DB-BD31-4B8C-83A1-F6EECF244321}">
                <p14:modId xmlns:p14="http://schemas.microsoft.com/office/powerpoint/2010/main" val="2012426001"/>
              </p:ext>
            </p:extLst>
          </p:nvPr>
        </p:nvGraphicFramePr>
        <p:xfrm>
          <a:off x="1471583" y="1493933"/>
          <a:ext cx="5332623"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650584">
                  <a:extLst>
                    <a:ext uri="{9D8B030D-6E8A-4147-A177-3AD203B41FA5}">
                      <a16:colId xmlns:a16="http://schemas.microsoft.com/office/drawing/2014/main" val="20001"/>
                    </a:ext>
                  </a:extLst>
                </a:gridCol>
                <a:gridCol w="650584">
                  <a:extLst>
                    <a:ext uri="{9D8B030D-6E8A-4147-A177-3AD203B41FA5}">
                      <a16:colId xmlns:a16="http://schemas.microsoft.com/office/drawing/2014/main" val="20002"/>
                    </a:ext>
                  </a:extLst>
                </a:gridCol>
                <a:gridCol w="708343">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708343">
                  <a:extLst>
                    <a:ext uri="{9D8B030D-6E8A-4147-A177-3AD203B41FA5}">
                      <a16:colId xmlns:a16="http://schemas.microsoft.com/office/drawing/2014/main" val="20005"/>
                    </a:ext>
                  </a:extLst>
                </a:gridCol>
                <a:gridCol w="638493">
                  <a:extLst>
                    <a:ext uri="{9D8B030D-6E8A-4147-A177-3AD203B41FA5}">
                      <a16:colId xmlns:a16="http://schemas.microsoft.com/office/drawing/2014/main" val="20006"/>
                    </a:ext>
                  </a:extLst>
                </a:gridCol>
                <a:gridCol w="770728">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rgbClr val="FF0000"/>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a:t>Sonuç</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t>x1</a:t>
                      </a:r>
                    </a:p>
                  </a:txBody>
                  <a:tcPr/>
                </a:tc>
                <a:tc>
                  <a:txBody>
                    <a:bodyPr/>
                    <a:lstStyle/>
                    <a:p>
                      <a:r>
                        <a:rPr lang="tr-TR" dirty="0"/>
                        <a:t>1</a:t>
                      </a:r>
                    </a:p>
                  </a:txBody>
                  <a:tcPr/>
                </a:tc>
                <a:tc>
                  <a:txBody>
                    <a:bodyPr/>
                    <a:lstStyle/>
                    <a:p>
                      <a:r>
                        <a:rPr lang="tr-TR" dirty="0"/>
                        <a:t>0</a:t>
                      </a:r>
                    </a:p>
                  </a:txBody>
                  <a:tcPr/>
                </a:tc>
                <a:tc>
                  <a:txBody>
                    <a:bodyPr/>
                    <a:lstStyle/>
                    <a:p>
                      <a:pPr algn="r"/>
                      <a:r>
                        <a:rPr lang="tr-TR">
                          <a:solidFill>
                            <a:srgbClr val="FF0000"/>
                          </a:solidFill>
                        </a:rPr>
                        <a:t>-1.33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3.67</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3.67</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t>x2</a:t>
                      </a:r>
                    </a:p>
                  </a:txBody>
                  <a:tcPr/>
                </a:tc>
                <a:tc>
                  <a:txBody>
                    <a:bodyPr/>
                    <a:lstStyle/>
                    <a:p>
                      <a:r>
                        <a:rPr lang="tr-TR" dirty="0"/>
                        <a:t>0</a:t>
                      </a:r>
                    </a:p>
                  </a:txBody>
                  <a:tcPr/>
                </a:tc>
                <a:tc>
                  <a:txBody>
                    <a:bodyPr/>
                    <a:lstStyle/>
                    <a:p>
                      <a:r>
                        <a:rPr lang="tr-TR" dirty="0"/>
                        <a:t>1</a:t>
                      </a:r>
                    </a:p>
                  </a:txBody>
                  <a:tcPr/>
                </a:tc>
                <a:tc>
                  <a:txBody>
                    <a:bodyPr/>
                    <a:lstStyle/>
                    <a:p>
                      <a:pPr algn="r"/>
                      <a:r>
                        <a:rPr lang="tr-TR">
                          <a:solidFill>
                            <a:srgbClr val="FF0000"/>
                          </a:solidFill>
                        </a:rPr>
                        <a:t>2.33</a:t>
                      </a:r>
                      <a:endParaRPr lang="tr-TR" dirty="0">
                        <a:solidFill>
                          <a:srgbClr val="FF0000"/>
                        </a:solidFill>
                      </a:endParaRPr>
                    </a:p>
                  </a:txBody>
                  <a:tcPr/>
                </a:tc>
                <a:tc>
                  <a:txBody>
                    <a:bodyPr/>
                    <a:lstStyle/>
                    <a:p>
                      <a:pPr algn="r"/>
                      <a:r>
                        <a:rPr lang="tr-TR" dirty="0"/>
                        <a:t>0</a:t>
                      </a:r>
                    </a:p>
                  </a:txBody>
                  <a:tcPr/>
                </a:tc>
                <a:tc>
                  <a:txBody>
                    <a:bodyPr/>
                    <a:lstStyle/>
                    <a:p>
                      <a:pPr algn="r"/>
                      <a:r>
                        <a:rPr lang="tr-TR"/>
                        <a:t>-0.33</a:t>
                      </a:r>
                      <a:endParaRPr lang="tr-TR" dirty="0"/>
                    </a:p>
                  </a:txBody>
                  <a:tcPr/>
                </a:tc>
                <a:tc>
                  <a:txBody>
                    <a:bodyPr/>
                    <a:lstStyle/>
                    <a:p>
                      <a:pPr algn="r"/>
                      <a:r>
                        <a:rPr lang="tr-TR"/>
                        <a:t>2.33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2.33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a:t>S2</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t>1</a:t>
                      </a:r>
                    </a:p>
                  </a:txBody>
                  <a:tcPr/>
                </a:tc>
                <a:tc>
                  <a:txBody>
                    <a:bodyPr/>
                    <a:lstStyle/>
                    <a:p>
                      <a:pPr algn="r"/>
                      <a:r>
                        <a:rPr lang="tr-TR"/>
                        <a:t>-1.33</a:t>
                      </a:r>
                      <a:endParaRPr lang="tr-TR" dirty="0"/>
                    </a:p>
                  </a:txBody>
                  <a:tcPr/>
                </a:tc>
                <a:tc>
                  <a:txBody>
                    <a:bodyPr/>
                    <a:lstStyle/>
                    <a:p>
                      <a:pPr algn="r"/>
                      <a:r>
                        <a:rPr lang="tr-TR"/>
                        <a:t>0.33</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a:t>0.33</a:t>
                      </a:r>
                      <a:endParaRPr lang="tr-TR"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a:solidFill>
                            <a:srgbClr val="FF0000"/>
                          </a:solidFill>
                        </a:rPr>
                        <a:t>S4</a:t>
                      </a:r>
                      <a:endParaRPr lang="tr-TR" dirty="0">
                        <a:solidFill>
                          <a:srgbClr val="FF0000"/>
                        </a:solidFill>
                      </a:endParaRPr>
                    </a:p>
                  </a:txBody>
                  <a:tcPr/>
                </a:tc>
                <a:tc>
                  <a:txBody>
                    <a:bodyPr/>
                    <a:lstStyle/>
                    <a:p>
                      <a:r>
                        <a:rPr lang="tr-TR" dirty="0">
                          <a:solidFill>
                            <a:srgbClr val="FF0000"/>
                          </a:solidFill>
                        </a:rPr>
                        <a:t>0</a:t>
                      </a:r>
                    </a:p>
                  </a:txBody>
                  <a:tcPr/>
                </a:tc>
                <a:tc>
                  <a:txBody>
                    <a:bodyPr/>
                    <a:lstStyle/>
                    <a:p>
                      <a:r>
                        <a:rPr lang="tr-TR" dirty="0">
                          <a:solidFill>
                            <a:srgbClr val="FF0000"/>
                          </a:solidFill>
                        </a:rPr>
                        <a:t>0</a:t>
                      </a:r>
                    </a:p>
                  </a:txBody>
                  <a:tcPr/>
                </a:tc>
                <a:tc>
                  <a:txBody>
                    <a:bodyPr/>
                    <a:lstStyle/>
                    <a:p>
                      <a:pPr algn="r"/>
                      <a:r>
                        <a:rPr lang="tr-TR">
                          <a:solidFill>
                            <a:srgbClr val="FF0000"/>
                          </a:solidFill>
                        </a:rPr>
                        <a:t>-0.67</a:t>
                      </a:r>
                      <a:endParaRPr lang="tr-TR" dirty="0">
                        <a:solidFill>
                          <a:srgbClr val="FF0000"/>
                        </a:solidFill>
                      </a:endParaRPr>
                    </a:p>
                  </a:txBody>
                  <a:tcPr/>
                </a:tc>
                <a:tc>
                  <a:txBody>
                    <a:bodyPr/>
                    <a:lstStyle/>
                    <a:p>
                      <a:pPr algn="r"/>
                      <a:r>
                        <a:rPr lang="tr-TR" dirty="0">
                          <a:solidFill>
                            <a:srgbClr val="FF0000"/>
                          </a:solidFill>
                        </a:rPr>
                        <a:t>0</a:t>
                      </a:r>
                    </a:p>
                  </a:txBody>
                  <a:tcPr/>
                </a:tc>
                <a:tc>
                  <a:txBody>
                    <a:bodyPr/>
                    <a:lstStyle/>
                    <a:p>
                      <a:pPr algn="r"/>
                      <a:r>
                        <a:rPr lang="tr-TR">
                          <a:solidFill>
                            <a:srgbClr val="FF0000"/>
                          </a:solidFill>
                        </a:rPr>
                        <a:t>-0.33</a:t>
                      </a:r>
                      <a:endParaRPr lang="tr-TR" dirty="0">
                        <a:solidFill>
                          <a:srgbClr val="FF0000"/>
                        </a:solidFill>
                      </a:endParaRPr>
                    </a:p>
                  </a:txBody>
                  <a:tcPr/>
                </a:tc>
                <a:tc>
                  <a:txBody>
                    <a:bodyPr/>
                    <a:lstStyle/>
                    <a:p>
                      <a:pPr algn="r"/>
                      <a:r>
                        <a:rPr lang="tr-TR" dirty="0">
                          <a:solidFill>
                            <a:srgbClr val="FF0000"/>
                          </a:solidFill>
                        </a:rPr>
                        <a:t>1</a:t>
                      </a:r>
                    </a:p>
                  </a:txBody>
                  <a:tcPr>
                    <a:lnR w="12700" cap="flat" cmpd="sng" algn="ctr">
                      <a:solidFill>
                        <a:schemeClr val="tx1"/>
                      </a:solidFill>
                      <a:prstDash val="solid"/>
                      <a:round/>
                      <a:headEnd type="none" w="med" len="med"/>
                      <a:tailEnd type="none" w="med" len="med"/>
                    </a:lnR>
                  </a:tcPr>
                </a:tc>
                <a:tc>
                  <a:txBody>
                    <a:bodyPr/>
                    <a:lstStyle/>
                    <a:p>
                      <a:pPr algn="r"/>
                      <a:r>
                        <a:rPr lang="tr-TR">
                          <a:solidFill>
                            <a:srgbClr val="FF0000"/>
                          </a:solidFill>
                        </a:rPr>
                        <a:t>-0.67</a:t>
                      </a:r>
                      <a:endParaRPr lang="tr-TR" dirty="0">
                        <a:solidFill>
                          <a:srgbClr val="FF0000"/>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pPr algn="r"/>
                      <a:r>
                        <a:rPr lang="tr-TR" dirty="0">
                          <a:solidFill>
                            <a:srgbClr val="FF0000"/>
                          </a:solidFill>
                        </a:rPr>
                        <a:t>1</a:t>
                      </a:r>
                    </a:p>
                  </a:txBody>
                  <a:tcPr/>
                </a:tc>
                <a:tc>
                  <a:txBody>
                    <a:bodyPr/>
                    <a:lstStyle/>
                    <a:p>
                      <a:pPr algn="r"/>
                      <a:r>
                        <a:rPr lang="tr-TR" dirty="0"/>
                        <a:t>0</a:t>
                      </a:r>
                    </a:p>
                  </a:txBody>
                  <a:tcPr/>
                </a:tc>
                <a:tc>
                  <a:txBody>
                    <a:bodyPr/>
                    <a:lstStyle/>
                    <a:p>
                      <a:pPr algn="r"/>
                      <a:r>
                        <a:rPr lang="tr-TR" dirty="0"/>
                        <a:t>1</a:t>
                      </a:r>
                    </a:p>
                  </a:txBody>
                  <a:tcPr/>
                </a:tc>
                <a:tc>
                  <a:txBody>
                    <a:bodyPr/>
                    <a:lstStyle/>
                    <a:p>
                      <a:pPr algn="r"/>
                      <a:r>
                        <a:rPr lang="tr-TR" dirty="0"/>
                        <a:t>41</a:t>
                      </a:r>
                    </a:p>
                  </a:txBody>
                  <a:tcPr>
                    <a:lnR w="12700" cap="flat" cmpd="sng" algn="ctr">
                      <a:solidFill>
                        <a:schemeClr val="tx1"/>
                      </a:solidFill>
                      <a:prstDash val="solid"/>
                      <a:round/>
                      <a:headEnd type="none" w="med" len="med"/>
                      <a:tailEnd type="none" w="med" len="med"/>
                    </a:lnR>
                  </a:tcPr>
                </a:tc>
                <a:tc>
                  <a:txBody>
                    <a:bodyPr/>
                    <a:lstStyle/>
                    <a:p>
                      <a:pPr algn="r"/>
                      <a:r>
                        <a:rPr lang="tr-TR" dirty="0"/>
                        <a:t>41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09759967"/>
                  </a:ext>
                </a:extLst>
              </a:tr>
            </a:tbl>
          </a:graphicData>
        </a:graphic>
      </p:graphicFrame>
      <p:graphicFrame>
        <p:nvGraphicFramePr>
          <p:cNvPr id="6" name="İçerik Yer Tutucusu 4">
            <a:extLst>
              <a:ext uri="{FF2B5EF4-FFF2-40B4-BE49-F238E27FC236}">
                <a16:creationId xmlns:a16="http://schemas.microsoft.com/office/drawing/2014/main" id="{2A6E0994-89AF-E79F-9424-F82808DBEAAD}"/>
              </a:ext>
            </a:extLst>
          </p:cNvPr>
          <p:cNvGraphicFramePr>
            <a:graphicFrameLocks/>
          </p:cNvGraphicFramePr>
          <p:nvPr>
            <p:extLst>
              <p:ext uri="{D42A27DB-BD31-4B8C-83A1-F6EECF244321}">
                <p14:modId xmlns:p14="http://schemas.microsoft.com/office/powerpoint/2010/main" val="1542468213"/>
              </p:ext>
            </p:extLst>
          </p:nvPr>
        </p:nvGraphicFramePr>
        <p:xfrm>
          <a:off x="1691680" y="3949494"/>
          <a:ext cx="4892429" cy="2214880"/>
        </p:xfrm>
        <a:graphic>
          <a:graphicData uri="http://schemas.openxmlformats.org/drawingml/2006/table">
            <a:tbl>
              <a:tblPr firstRow="1" bandRow="1">
                <a:tableStyleId>{5C22544A-7EE6-4342-B048-85BDC9FD1C3A}</a:tableStyleId>
              </a:tblPr>
              <a:tblGrid>
                <a:gridCol w="770255">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441643">
                  <a:extLst>
                    <a:ext uri="{9D8B030D-6E8A-4147-A177-3AD203B41FA5}">
                      <a16:colId xmlns:a16="http://schemas.microsoft.com/office/drawing/2014/main" val="20002"/>
                    </a:ext>
                  </a:extLst>
                </a:gridCol>
                <a:gridCol w="449580">
                  <a:extLst>
                    <a:ext uri="{9D8B030D-6E8A-4147-A177-3AD203B41FA5}">
                      <a16:colId xmlns:a16="http://schemas.microsoft.com/office/drawing/2014/main" val="20003"/>
                    </a:ext>
                  </a:extLst>
                </a:gridCol>
                <a:gridCol w="435293">
                  <a:extLst>
                    <a:ext uri="{9D8B030D-6E8A-4147-A177-3AD203B41FA5}">
                      <a16:colId xmlns:a16="http://schemas.microsoft.com/office/drawing/2014/main" val="20004"/>
                    </a:ext>
                  </a:extLst>
                </a:gridCol>
                <a:gridCol w="592455">
                  <a:extLst>
                    <a:ext uri="{9D8B030D-6E8A-4147-A177-3AD203B41FA5}">
                      <a16:colId xmlns:a16="http://schemas.microsoft.com/office/drawing/2014/main" val="20005"/>
                    </a:ext>
                  </a:extLst>
                </a:gridCol>
                <a:gridCol w="592455">
                  <a:extLst>
                    <a:ext uri="{9D8B030D-6E8A-4147-A177-3AD203B41FA5}">
                      <a16:colId xmlns:a16="http://schemas.microsoft.com/office/drawing/2014/main" val="20006"/>
                    </a:ext>
                  </a:extLst>
                </a:gridCol>
                <a:gridCol w="1169105">
                  <a:extLst>
                    <a:ext uri="{9D8B030D-6E8A-4147-A177-3AD203B41FA5}">
                      <a16:colId xmlns:a16="http://schemas.microsoft.com/office/drawing/2014/main" val="20007"/>
                    </a:ext>
                  </a:extLst>
                </a:gridCol>
              </a:tblGrid>
              <a:tr h="291192">
                <a:tc>
                  <a:txBody>
                    <a:bodyPr/>
                    <a:lstStyle/>
                    <a:p>
                      <a:r>
                        <a:rPr lang="tr-TR"/>
                        <a:t>Temel</a:t>
                      </a:r>
                      <a:endParaRPr lang="tr-TR" dirty="0"/>
                    </a:p>
                  </a:txBody>
                  <a:tcPr/>
                </a:tc>
                <a:tc>
                  <a:txBody>
                    <a:bodyPr/>
                    <a:lstStyle/>
                    <a:p>
                      <a:r>
                        <a:rPr lang="tr-TR" dirty="0"/>
                        <a:t>x1</a:t>
                      </a:r>
                    </a:p>
                  </a:txBody>
                  <a:tcPr/>
                </a:tc>
                <a:tc>
                  <a:txBody>
                    <a:bodyPr/>
                    <a:lstStyle/>
                    <a:p>
                      <a:r>
                        <a:rPr lang="tr-TR" dirty="0"/>
                        <a:t>x2</a:t>
                      </a:r>
                    </a:p>
                  </a:txBody>
                  <a:tcPr/>
                </a:tc>
                <a:tc>
                  <a:txBody>
                    <a:bodyPr/>
                    <a:lstStyle/>
                    <a:p>
                      <a:r>
                        <a:rPr lang="tr-TR" dirty="0">
                          <a:solidFill>
                            <a:schemeClr val="bg1"/>
                          </a:solidFill>
                        </a:rPr>
                        <a:t>S1</a:t>
                      </a:r>
                    </a:p>
                  </a:txBody>
                  <a:tcPr/>
                </a:tc>
                <a:tc>
                  <a:txBody>
                    <a:bodyPr/>
                    <a:lstStyle/>
                    <a:p>
                      <a:r>
                        <a:rPr lang="tr-TR" dirty="0"/>
                        <a:t>s2</a:t>
                      </a:r>
                    </a:p>
                  </a:txBody>
                  <a:tcPr/>
                </a:tc>
                <a:tc>
                  <a:txBody>
                    <a:bodyPr/>
                    <a:lstStyle/>
                    <a:p>
                      <a:r>
                        <a:rPr lang="tr-TR" dirty="0"/>
                        <a:t>S3</a:t>
                      </a:r>
                    </a:p>
                  </a:txBody>
                  <a:tcPr/>
                </a:tc>
                <a:tc>
                  <a:txBody>
                    <a:bodyPr/>
                    <a:lstStyle/>
                    <a:p>
                      <a:r>
                        <a:rPr lang="tr-TR" dirty="0"/>
                        <a:t>s4</a:t>
                      </a:r>
                    </a:p>
                  </a:txBody>
                  <a:tcPr>
                    <a:lnR w="12700" cap="flat" cmpd="sng" algn="ctr">
                      <a:solidFill>
                        <a:schemeClr val="tx1"/>
                      </a:solidFill>
                      <a:prstDash val="solid"/>
                      <a:round/>
                      <a:headEnd type="none" w="med" len="med"/>
                      <a:tailEnd type="none" w="med" len="med"/>
                    </a:lnR>
                  </a:tcPr>
                </a:tc>
                <a:tc>
                  <a:txBody>
                    <a:bodyPr/>
                    <a:lstStyle/>
                    <a:p>
                      <a:r>
                        <a:rPr lang="tr-TR" dirty="0"/>
                        <a:t>Sonuç</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tr-TR" dirty="0">
                          <a:solidFill>
                            <a:srgbClr val="EA6131"/>
                          </a:solidFill>
                        </a:rPr>
                        <a:t>x1</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dirty="0">
                          <a:solidFill>
                            <a:srgbClr val="EA6131"/>
                          </a:solidFill>
                        </a:rPr>
                        <a:t>1</a:t>
                      </a:r>
                    </a:p>
                  </a:txBody>
                  <a:tcPr/>
                </a:tc>
                <a:tc>
                  <a:txBody>
                    <a:bodyPr/>
                    <a:lstStyle/>
                    <a:p>
                      <a:pPr algn="r"/>
                      <a:r>
                        <a:rPr lang="tr-TR" dirty="0">
                          <a:solidFill>
                            <a:srgbClr val="EA6131"/>
                          </a:solidFill>
                        </a:rPr>
                        <a:t>2</a:t>
                      </a: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35280">
                <a:tc>
                  <a:txBody>
                    <a:bodyPr/>
                    <a:lstStyle/>
                    <a:p>
                      <a:r>
                        <a:rPr lang="tr-TR" dirty="0">
                          <a:solidFill>
                            <a:srgbClr val="EA6131"/>
                          </a:solidFill>
                        </a:rPr>
                        <a:t>x2</a:t>
                      </a:r>
                    </a:p>
                  </a:txBody>
                  <a:tcPr/>
                </a:tc>
                <a:tc>
                  <a:txBody>
                    <a:bodyPr/>
                    <a:lstStyle/>
                    <a:p>
                      <a:r>
                        <a:rPr lang="tr-TR" dirty="0">
                          <a:solidFill>
                            <a:srgbClr val="EA6131"/>
                          </a:solidFill>
                        </a:rPr>
                        <a:t>0</a:t>
                      </a:r>
                    </a:p>
                  </a:txBody>
                  <a:tcPr/>
                </a:tc>
                <a:tc>
                  <a:txBody>
                    <a:bodyPr/>
                    <a:lstStyle/>
                    <a:p>
                      <a:r>
                        <a:rPr lang="tr-TR" dirty="0">
                          <a:solidFill>
                            <a:srgbClr val="EA6131"/>
                          </a:solidFill>
                        </a:rPr>
                        <a:t>1</a:t>
                      </a:r>
                    </a:p>
                  </a:txBody>
                  <a:tcPr/>
                </a:tc>
                <a:tc>
                  <a:txBody>
                    <a:bodyPr/>
                    <a:lstStyle/>
                    <a:p>
                      <a:r>
                        <a:rPr lang="tr-TR" dirty="0">
                          <a:solidFill>
                            <a:srgbClr val="EA6131"/>
                          </a:solidFill>
                        </a:rPr>
                        <a:t>0</a:t>
                      </a:r>
                    </a:p>
                  </a:txBody>
                  <a:tcPr/>
                </a:tc>
                <a:tc>
                  <a:txBody>
                    <a:bodyPr/>
                    <a:lstStyle/>
                    <a:p>
                      <a:r>
                        <a:rPr lang="tr-TR" dirty="0">
                          <a:solidFill>
                            <a:srgbClr val="EA6131"/>
                          </a:solidFill>
                        </a:rPr>
                        <a:t>0</a:t>
                      </a:r>
                    </a:p>
                  </a:txBody>
                  <a:tcPr/>
                </a:tc>
                <a:tc>
                  <a:txBody>
                    <a:bodyPr/>
                    <a:lstStyle/>
                    <a:p>
                      <a:pPr algn="r"/>
                      <a:r>
                        <a:rPr lang="tr-TR">
                          <a:solidFill>
                            <a:srgbClr val="EA6131"/>
                          </a:solidFill>
                        </a:rPr>
                        <a:t>-1.5</a:t>
                      </a:r>
                      <a:endParaRPr lang="tr-TR" dirty="0">
                        <a:solidFill>
                          <a:srgbClr val="EA6131"/>
                        </a:solidFill>
                      </a:endParaRPr>
                    </a:p>
                  </a:txBody>
                  <a:tcPr/>
                </a:tc>
                <a:tc>
                  <a:txBody>
                    <a:bodyPr/>
                    <a:lstStyle/>
                    <a:p>
                      <a:pPr algn="r"/>
                      <a:r>
                        <a:rPr lang="tr-TR">
                          <a:solidFill>
                            <a:srgbClr val="EA6131"/>
                          </a:solidFill>
                        </a:rPr>
                        <a:t>3.5</a:t>
                      </a:r>
                      <a:endParaRPr lang="tr-TR" dirty="0">
                        <a:solidFill>
                          <a:srgbClr val="EA613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rgbClr val="EA6131"/>
                          </a:solidFill>
                        </a:rPr>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tr-TR" dirty="0"/>
                        <a:t>s2</a:t>
                      </a:r>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1</a:t>
                      </a:r>
                    </a:p>
                  </a:txBody>
                  <a:tcPr/>
                </a:tc>
                <a:tc>
                  <a:txBody>
                    <a:bodyPr/>
                    <a:lstStyle/>
                    <a:p>
                      <a:pPr algn="r"/>
                      <a:r>
                        <a:rPr lang="tr-TR"/>
                        <a:t>-1.5</a:t>
                      </a:r>
                      <a:endParaRPr lang="tr-TR" dirty="0"/>
                    </a:p>
                  </a:txBody>
                  <a:tcPr/>
                </a:tc>
                <a:tc>
                  <a:txBody>
                    <a:bodyPr/>
                    <a:lstStyle/>
                    <a:p>
                      <a:pPr algn="r"/>
                      <a:r>
                        <a:rPr lang="tr-TR"/>
                        <a:t>0.5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tr-TR" dirty="0">
                          <a:solidFill>
                            <a:schemeClr val="tx1"/>
                          </a:solidFill>
                        </a:rPr>
                        <a:t>s1</a:t>
                      </a:r>
                    </a:p>
                  </a:txBody>
                  <a:tcPr/>
                </a:tc>
                <a:tc>
                  <a:txBody>
                    <a:bodyPr/>
                    <a:lstStyle/>
                    <a:p>
                      <a:r>
                        <a:rPr lang="tr-TR" dirty="0">
                          <a:solidFill>
                            <a:schemeClr val="tx1"/>
                          </a:solidFill>
                        </a:rPr>
                        <a:t>0</a:t>
                      </a:r>
                    </a:p>
                  </a:txBody>
                  <a:tcPr/>
                </a:tc>
                <a:tc>
                  <a:txBody>
                    <a:bodyPr/>
                    <a:lstStyle/>
                    <a:p>
                      <a:r>
                        <a:rPr lang="tr-TR" dirty="0">
                          <a:solidFill>
                            <a:schemeClr val="tx1"/>
                          </a:solidFill>
                        </a:rPr>
                        <a:t>0</a:t>
                      </a:r>
                    </a:p>
                  </a:txBody>
                  <a:tcPr/>
                </a:tc>
                <a:tc>
                  <a:txBody>
                    <a:bodyPr/>
                    <a:lstStyle/>
                    <a:p>
                      <a:r>
                        <a:rPr lang="tr-TR" dirty="0">
                          <a:solidFill>
                            <a:schemeClr val="tx1"/>
                          </a:solidFill>
                        </a:rPr>
                        <a:t>1</a:t>
                      </a:r>
                    </a:p>
                  </a:txBody>
                  <a:tcPr/>
                </a:tc>
                <a:tc>
                  <a:txBody>
                    <a:bodyPr/>
                    <a:lstStyle/>
                    <a:p>
                      <a:r>
                        <a:rPr lang="tr-TR" dirty="0">
                          <a:solidFill>
                            <a:schemeClr val="tx1"/>
                          </a:solidFill>
                        </a:rPr>
                        <a:t>0</a:t>
                      </a:r>
                    </a:p>
                  </a:txBody>
                  <a:tcPr/>
                </a:tc>
                <a:tc>
                  <a:txBody>
                    <a:bodyPr/>
                    <a:lstStyle/>
                    <a:p>
                      <a:pPr algn="r"/>
                      <a:r>
                        <a:rPr lang="tr-TR">
                          <a:solidFill>
                            <a:schemeClr val="tx1"/>
                          </a:solidFill>
                        </a:rPr>
                        <a:t>0.5</a:t>
                      </a:r>
                      <a:endParaRPr lang="tr-TR" dirty="0">
                        <a:solidFill>
                          <a:schemeClr val="tx1"/>
                        </a:solidFill>
                      </a:endParaRPr>
                    </a:p>
                  </a:txBody>
                  <a:tcPr/>
                </a:tc>
                <a:tc>
                  <a:txBody>
                    <a:bodyPr/>
                    <a:lstStyle/>
                    <a:p>
                      <a:pPr algn="r"/>
                      <a:r>
                        <a:rPr lang="tr-TR">
                          <a:solidFill>
                            <a:schemeClr val="tx1"/>
                          </a:solidFill>
                        </a:rPr>
                        <a:t>-1.5</a:t>
                      </a:r>
                      <a:endParaRPr lang="tr-TR" dirty="0">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r"/>
                      <a:r>
                        <a:rPr lang="tr-TR" dirty="0">
                          <a:solidFill>
                            <a:schemeClr val="tx1"/>
                          </a:solidFill>
                        </a:rPr>
                        <a:t>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r>
                        <a:rPr lang="tr-TR"/>
                        <a:t>C-Z</a:t>
                      </a:r>
                      <a:endParaRPr lang="tr-TR" dirty="0"/>
                    </a:p>
                  </a:txBody>
                  <a:tcPr/>
                </a:tc>
                <a:tc>
                  <a:txBody>
                    <a:bodyPr/>
                    <a:lstStyle/>
                    <a:p>
                      <a:r>
                        <a:rPr lang="tr-TR" dirty="0"/>
                        <a:t>0</a:t>
                      </a:r>
                    </a:p>
                  </a:txBody>
                  <a:tcPr/>
                </a:tc>
                <a:tc>
                  <a:txBody>
                    <a:bodyPr/>
                    <a:lstStyle/>
                    <a:p>
                      <a:r>
                        <a:rPr lang="tr-TR" dirty="0"/>
                        <a:t>0</a:t>
                      </a:r>
                    </a:p>
                  </a:txBody>
                  <a:tcPr/>
                </a:tc>
                <a:tc>
                  <a:txBody>
                    <a:bodyPr/>
                    <a:lstStyle/>
                    <a:p>
                      <a:r>
                        <a:rPr lang="tr-TR" dirty="0">
                          <a:solidFill>
                            <a:schemeClr val="tx1"/>
                          </a:solidFill>
                        </a:rPr>
                        <a:t>0</a:t>
                      </a:r>
                    </a:p>
                  </a:txBody>
                  <a:tcPr/>
                </a:tc>
                <a:tc>
                  <a:txBody>
                    <a:bodyPr/>
                    <a:lstStyle/>
                    <a:p>
                      <a:r>
                        <a:rPr lang="tr-TR" dirty="0"/>
                        <a:t>0</a:t>
                      </a:r>
                    </a:p>
                  </a:txBody>
                  <a:tcPr/>
                </a:tc>
                <a:tc>
                  <a:txBody>
                    <a:bodyPr/>
                    <a:lstStyle/>
                    <a:p>
                      <a:pPr algn="r"/>
                      <a:r>
                        <a:rPr lang="tr-TR"/>
                        <a:t>0.5</a:t>
                      </a:r>
                      <a:endParaRPr lang="tr-TR" dirty="0"/>
                    </a:p>
                  </a:txBody>
                  <a:tcPr/>
                </a:tc>
                <a:tc>
                  <a:txBody>
                    <a:bodyPr/>
                    <a:lstStyle/>
                    <a:p>
                      <a:pPr algn="r"/>
                      <a:r>
                        <a:rPr lang="tr-TR"/>
                        <a:t>1.5</a:t>
                      </a:r>
                      <a:endParaRPr lang="tr-TR" dirty="0"/>
                    </a:p>
                  </a:txBody>
                  <a:tcPr>
                    <a:lnR w="12700" cap="flat" cmpd="sng" algn="ctr">
                      <a:solidFill>
                        <a:schemeClr val="tx1"/>
                      </a:solidFill>
                      <a:prstDash val="solid"/>
                      <a:round/>
                      <a:headEnd type="none" w="med" len="med"/>
                      <a:tailEnd type="none" w="med" len="med"/>
                    </a:lnR>
                  </a:tcPr>
                </a:tc>
                <a:tc>
                  <a:txBody>
                    <a:bodyPr/>
                    <a:lstStyle/>
                    <a:p>
                      <a:pPr algn="r"/>
                      <a:r>
                        <a:rPr lang="tr-TR" dirty="0"/>
                        <a:t>40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53906073"/>
                  </a:ext>
                </a:extLst>
              </a:tr>
            </a:tbl>
          </a:graphicData>
        </a:graphic>
      </p:graphicFrame>
    </p:spTree>
    <p:extLst>
      <p:ext uri="{BB962C8B-B14F-4D97-AF65-F5344CB8AC3E}">
        <p14:creationId xmlns:p14="http://schemas.microsoft.com/office/powerpoint/2010/main" val="21851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47C779B-D746-ABBA-DB52-4A0C39B2C873}"/>
              </a:ext>
            </a:extLst>
          </p:cNvPr>
          <p:cNvSpPr>
            <a:spLocks noGrp="1"/>
          </p:cNvSpPr>
          <p:nvPr>
            <p:ph type="ctrTitle"/>
          </p:nvPr>
        </p:nvSpPr>
        <p:spPr/>
        <p:txBody>
          <a:bodyPr/>
          <a:lstStyle/>
          <a:p>
            <a:r>
              <a:rPr lang="tr-TR" sz="5400">
                <a:solidFill>
                  <a:srgbClr val="EA6131"/>
                </a:solidFill>
              </a:rPr>
              <a:t>0</a:t>
            </a:r>
            <a:r>
              <a:rPr lang="tr-TR" sz="5400"/>
              <a:t>-1 </a:t>
            </a:r>
            <a:r>
              <a:rPr lang="tr-TR" sz="5400">
                <a:solidFill>
                  <a:srgbClr val="EA6131"/>
                </a:solidFill>
              </a:rPr>
              <a:t>T</a:t>
            </a:r>
            <a:r>
              <a:rPr lang="tr-TR" sz="5400"/>
              <a:t>amsayılı Pro</a:t>
            </a:r>
            <a:r>
              <a:rPr lang="tr-TR" sz="5400">
                <a:solidFill>
                  <a:srgbClr val="EA6131"/>
                </a:solidFill>
              </a:rPr>
              <a:t>g</a:t>
            </a:r>
            <a:r>
              <a:rPr lang="tr-TR" sz="5400"/>
              <a:t>ramlama</a:t>
            </a:r>
          </a:p>
        </p:txBody>
      </p:sp>
    </p:spTree>
    <p:extLst>
      <p:ext uri="{BB962C8B-B14F-4D97-AF65-F5344CB8AC3E}">
        <p14:creationId xmlns:p14="http://schemas.microsoft.com/office/powerpoint/2010/main" val="267987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33236D5-7126-CAF6-DD92-D4C9A552A408}"/>
              </a:ext>
            </a:extLst>
          </p:cNvPr>
          <p:cNvSpPr>
            <a:spLocks noGrp="1"/>
          </p:cNvSpPr>
          <p:nvPr>
            <p:ph idx="1"/>
          </p:nvPr>
        </p:nvSpPr>
        <p:spPr/>
        <p:txBody>
          <a:bodyPr/>
          <a:lstStyle/>
          <a:p>
            <a:pPr>
              <a:buFont typeface="Arial" panose="020B0604020202020204" pitchFamily="34" charset="0"/>
              <a:buChar char="•"/>
            </a:pPr>
            <a:r>
              <a:rPr lang="tr-TR"/>
              <a:t>Karar değişkenlerinin yalnızca 0 veya 1 değerini alabildiği tam sayılı programlama problem tipidir.</a:t>
            </a:r>
          </a:p>
          <a:p>
            <a:pPr>
              <a:buFont typeface="Arial" panose="020B0604020202020204" pitchFamily="34" charset="0"/>
              <a:buChar char="•"/>
            </a:pPr>
            <a:endParaRPr lang="tr-TR"/>
          </a:p>
          <a:p>
            <a:pPr>
              <a:buFont typeface="Arial" panose="020B0604020202020204" pitchFamily="34" charset="0"/>
              <a:buChar char="•"/>
            </a:pPr>
            <a:r>
              <a:rPr lang="tr-TR">
                <a:solidFill>
                  <a:srgbClr val="EA6131"/>
                </a:solidFill>
              </a:rPr>
              <a:t>Neden Önemlidir ?</a:t>
            </a:r>
          </a:p>
          <a:p>
            <a:pPr>
              <a:buFont typeface="Arial" panose="020B0604020202020204" pitchFamily="34" charset="0"/>
              <a:buChar char="•"/>
            </a:pPr>
            <a:endParaRPr lang="tr-TR"/>
          </a:p>
          <a:p>
            <a:pPr lvl="1">
              <a:buFont typeface="Arial" panose="020B0604020202020204" pitchFamily="34" charset="0"/>
              <a:buChar char="•"/>
            </a:pPr>
            <a:r>
              <a:rPr lang="tr-TR"/>
              <a:t>1 ve 0, evet ve hayır, doğru ve yanlış gibi mantıksal değer olarak kullanılabilir ve bu karar değişkenlerinin mantıksal değişken (boolean variable) olarak tanımlanabilmesini sağlar.</a:t>
            </a:r>
          </a:p>
          <a:p>
            <a:pPr>
              <a:buFont typeface="Arial" panose="020B0604020202020204" pitchFamily="34" charset="0"/>
              <a:buChar char="•"/>
            </a:pPr>
            <a:endParaRPr lang="tr-TR"/>
          </a:p>
          <a:p>
            <a:pPr lvl="1">
              <a:buFont typeface="Arial" panose="020B0604020202020204" pitchFamily="34" charset="0"/>
              <a:buChar char="•"/>
            </a:pPr>
            <a:r>
              <a:rPr lang="tr-TR"/>
              <a:t>Bunun doğal bir sonucu olarak mantıksal önermelerin matematik modellemesi mümkün olur. </a:t>
            </a:r>
          </a:p>
          <a:p>
            <a:pPr>
              <a:buFont typeface="Arial" panose="020B0604020202020204" pitchFamily="34" charset="0"/>
              <a:buChar char="•"/>
            </a:pPr>
            <a:endParaRPr lang="tr-TR"/>
          </a:p>
        </p:txBody>
      </p:sp>
      <p:sp>
        <p:nvSpPr>
          <p:cNvPr id="3" name="Başlık 2">
            <a:extLst>
              <a:ext uri="{FF2B5EF4-FFF2-40B4-BE49-F238E27FC236}">
                <a16:creationId xmlns:a16="http://schemas.microsoft.com/office/drawing/2014/main" id="{F75926E4-6AE7-A5D3-0005-C6A93B023BB3}"/>
              </a:ext>
            </a:extLst>
          </p:cNvPr>
          <p:cNvSpPr>
            <a:spLocks noGrp="1"/>
          </p:cNvSpPr>
          <p:nvPr>
            <p:ph type="title"/>
          </p:nvPr>
        </p:nvSpPr>
        <p:spPr/>
        <p:txBody>
          <a:bodyPr/>
          <a:lstStyle/>
          <a:p>
            <a:r>
              <a:rPr lang="tr-TR"/>
              <a:t>Amaç</a:t>
            </a:r>
          </a:p>
        </p:txBody>
      </p:sp>
    </p:spTree>
    <p:extLst>
      <p:ext uri="{BB962C8B-B14F-4D97-AF65-F5344CB8AC3E}">
        <p14:creationId xmlns:p14="http://schemas.microsoft.com/office/powerpoint/2010/main" val="20758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D</a:t>
            </a:r>
            <a:r>
              <a:rPr lang="tr-TR" sz="3600"/>
              <a:t>eğişkenler Ar</a:t>
            </a:r>
            <a:r>
              <a:rPr lang="tr-TR" sz="3600">
                <a:solidFill>
                  <a:srgbClr val="EA6131"/>
                </a:solidFill>
              </a:rPr>
              <a:t>a</a:t>
            </a:r>
            <a:r>
              <a:rPr lang="tr-TR" sz="3600"/>
              <a:t>sı Mantı</a:t>
            </a:r>
            <a:r>
              <a:rPr lang="tr-TR" sz="3600">
                <a:solidFill>
                  <a:srgbClr val="EA6131"/>
                </a:solidFill>
              </a:rPr>
              <a:t>k</a:t>
            </a:r>
            <a:r>
              <a:rPr lang="tr-TR" sz="3600"/>
              <a:t>sal İfa</a:t>
            </a:r>
            <a:r>
              <a:rPr lang="tr-TR" sz="3600">
                <a:solidFill>
                  <a:srgbClr val="EA6131"/>
                </a:solidFill>
              </a:rPr>
              <a:t>d</a:t>
            </a:r>
            <a:r>
              <a:rPr lang="tr-TR" sz="3600"/>
              <a:t>eler</a:t>
            </a:r>
          </a:p>
        </p:txBody>
      </p:sp>
    </p:spTree>
    <p:extLst>
      <p:ext uri="{BB962C8B-B14F-4D97-AF65-F5344CB8AC3E}">
        <p14:creationId xmlns:p14="http://schemas.microsoft.com/office/powerpoint/2010/main" val="3620240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348E49E-B57A-1919-0986-7C0E3852AFCC}"/>
                  </a:ext>
                </a:extLst>
              </p:cNvPr>
              <p:cNvSpPr>
                <a:spLocks noGrp="1"/>
              </p:cNvSpPr>
              <p:nvPr>
                <p:ph idx="1"/>
              </p:nvPr>
            </p:nvSpPr>
            <p:spPr/>
            <p:txBody>
              <a:bodyPr>
                <a:normAutofit fontScale="92500"/>
              </a:bodyPr>
              <a:lstStyle/>
              <a:p>
                <a:pPr>
                  <a:lnSpc>
                    <a:spcPct val="107000"/>
                  </a:lnSpc>
                  <a:spcAft>
                    <a:spcPts val="800"/>
                  </a:spcAft>
                  <a:buFont typeface="Arial" panose="020B0604020202020204" pitchFamily="34" charset="0"/>
                  <a:buChar char="•"/>
                </a:pPr>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s=Not(a)</a:t>
                </a:r>
                <a:endParaRPr lang="tr-TR" sz="18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a=1 (doğru) ise s=0 (yanlış) ve a=0 ise s=1</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tr-TR">
                    <a:solidFill>
                      <a:srgbClr val="EA6131"/>
                    </a:solidFill>
                    <a:effectLst/>
                  </a:rPr>
                  <a:t>s = a AND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b'nin her ikisi de doğru (1) ise doğru olur. Eğer a ve b den biri yanlış (0) ise yanlış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Tanımın genelleştirilmiş hali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&amp;</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B348E49E-B57A-1919-0986-7C0E3852AFCC}"/>
                  </a:ext>
                </a:extLst>
              </p:cNvPr>
              <p:cNvSpPr>
                <a:spLocks noGrp="1" noRot="1" noChangeAspect="1" noMove="1" noResize="1" noEditPoints="1" noAdjustHandles="1" noChangeArrowheads="1" noChangeShapeType="1" noTextEdit="1"/>
              </p:cNvSpPr>
              <p:nvPr>
                <p:ph idx="1"/>
              </p:nvPr>
            </p:nvSpPr>
            <p:spPr>
              <a:blipFill>
                <a:blip r:embed="rId2"/>
                <a:stretch>
                  <a:fillRect l="-508"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C885A83-EAAC-4E77-C6FA-E176DB027934}"/>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2395575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5"/>
          <p:cNvSpPr txBox="1">
            <a:spLocks noChangeArrowheads="1"/>
          </p:cNvSpPr>
          <p:nvPr/>
        </p:nvSpPr>
        <p:spPr bwMode="auto">
          <a:xfrm>
            <a:off x="4142707" y="5686752"/>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Önermelerin Modellenmesi</a:t>
            </a:r>
            <a:endParaRPr lang="en-US" altLang="ko-KR" sz="1400" b="1" dirty="0">
              <a:solidFill>
                <a:srgbClr val="5E4722"/>
              </a:solidFill>
              <a:latin typeface="+mj-lt"/>
              <a:ea typeface="맑은 고딕" pitchFamily="50" charset="-127"/>
            </a:endParaRPr>
          </a:p>
        </p:txBody>
      </p:sp>
      <p:sp>
        <p:nvSpPr>
          <p:cNvPr id="89" name="TextBox 13"/>
          <p:cNvSpPr txBox="1">
            <a:spLocks noChangeArrowheads="1"/>
          </p:cNvSpPr>
          <p:nvPr/>
        </p:nvSpPr>
        <p:spPr bwMode="auto">
          <a:xfrm>
            <a:off x="3563888" y="55402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sp>
        <p:nvSpPr>
          <p:cNvPr id="18" name="Text Box 5"/>
          <p:cNvSpPr txBox="1">
            <a:spLocks noChangeArrowheads="1"/>
          </p:cNvSpPr>
          <p:nvPr/>
        </p:nvSpPr>
        <p:spPr bwMode="auto">
          <a:xfrm>
            <a:off x="4123657" y="2653808"/>
            <a:ext cx="3688703" cy="523220"/>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Optimum çözüm karar değişkenleri tam sayılılaştırma</a:t>
            </a:r>
            <a:endParaRPr lang="en-US" altLang="ko-KR" sz="1400" b="1" dirty="0">
              <a:solidFill>
                <a:srgbClr val="5E4722"/>
              </a:solidFill>
              <a:latin typeface="+mj-lt"/>
              <a:ea typeface="맑은 고딕" pitchFamily="50" charset="-127"/>
            </a:endParaRPr>
          </a:p>
        </p:txBody>
      </p:sp>
      <p:sp>
        <p:nvSpPr>
          <p:cNvPr id="20" name="TextBox 13"/>
          <p:cNvSpPr txBox="1">
            <a:spLocks noChangeArrowheads="1"/>
          </p:cNvSpPr>
          <p:nvPr/>
        </p:nvSpPr>
        <p:spPr bwMode="auto">
          <a:xfrm>
            <a:off x="3563888" y="26750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3663413" y="325813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2" name="Text Box 5"/>
          <p:cNvSpPr txBox="1">
            <a:spLocks noChangeArrowheads="1"/>
          </p:cNvSpPr>
          <p:nvPr/>
        </p:nvSpPr>
        <p:spPr bwMode="auto">
          <a:xfrm>
            <a:off x="4123657" y="3487633"/>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0-1 Tam sayılı programlama</a:t>
            </a:r>
            <a:endParaRPr lang="en-US" altLang="ko-KR" sz="1400" b="1" dirty="0">
              <a:solidFill>
                <a:srgbClr val="5E4722"/>
              </a:solidFill>
              <a:latin typeface="+mj-lt"/>
              <a:ea typeface="맑은 고딕" pitchFamily="50" charset="-127"/>
            </a:endParaRPr>
          </a:p>
        </p:txBody>
      </p:sp>
      <p:sp>
        <p:nvSpPr>
          <p:cNvPr id="74" name="TextBox 13"/>
          <p:cNvSpPr txBox="1">
            <a:spLocks noChangeArrowheads="1"/>
          </p:cNvSpPr>
          <p:nvPr/>
        </p:nvSpPr>
        <p:spPr bwMode="auto">
          <a:xfrm>
            <a:off x="3563888" y="33913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3663413" y="397336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Text Box 5"/>
          <p:cNvSpPr txBox="1">
            <a:spLocks noChangeArrowheads="1"/>
          </p:cNvSpPr>
          <p:nvPr/>
        </p:nvSpPr>
        <p:spPr bwMode="auto">
          <a:xfrm>
            <a:off x="4123657" y="4212669"/>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Karar Değişkenleri Arasından Mantıksal Operatörler</a:t>
            </a:r>
            <a:endParaRPr lang="en-US" altLang="ko-KR" sz="1400" b="1" dirty="0">
              <a:solidFill>
                <a:srgbClr val="5E4722"/>
              </a:solidFill>
              <a:latin typeface="+mj-lt"/>
              <a:ea typeface="맑은 고딕" pitchFamily="50" charset="-127"/>
            </a:endParaRPr>
          </a:p>
        </p:txBody>
      </p:sp>
      <p:sp>
        <p:nvSpPr>
          <p:cNvPr id="79" name="TextBox 13"/>
          <p:cNvSpPr txBox="1">
            <a:spLocks noChangeArrowheads="1"/>
          </p:cNvSpPr>
          <p:nvPr/>
        </p:nvSpPr>
        <p:spPr bwMode="auto">
          <a:xfrm>
            <a:off x="3563888" y="41076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3663413" y="468858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Text Box 5"/>
          <p:cNvSpPr txBox="1">
            <a:spLocks noChangeArrowheads="1"/>
          </p:cNvSpPr>
          <p:nvPr/>
        </p:nvSpPr>
        <p:spPr bwMode="auto">
          <a:xfrm>
            <a:off x="4123657" y="4930070"/>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Kısıtlar arası mantıksal ifadeler</a:t>
            </a:r>
            <a:endParaRPr lang="en-US" altLang="ko-KR" sz="1400" b="1" dirty="0">
              <a:solidFill>
                <a:srgbClr val="5E4722"/>
              </a:solidFill>
              <a:latin typeface="+mj-lt"/>
              <a:ea typeface="맑은 고딕" pitchFamily="50" charset="-127"/>
            </a:endParaRPr>
          </a:p>
        </p:txBody>
      </p:sp>
      <p:sp>
        <p:nvSpPr>
          <p:cNvPr id="84" name="TextBox 13"/>
          <p:cNvSpPr txBox="1">
            <a:spLocks noChangeArrowheads="1"/>
          </p:cNvSpPr>
          <p:nvPr/>
        </p:nvSpPr>
        <p:spPr bwMode="auto">
          <a:xfrm>
            <a:off x="3563888" y="48239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3663413" y="541286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en-US" altLang="ko-KR" sz="2700" b="1" dirty="0">
                <a:solidFill>
                  <a:schemeClr val="bg1"/>
                </a:solidFill>
                <a:latin typeface="+mj-lt"/>
                <a:ea typeface="맑은 고딕" pitchFamily="50" charset="-127"/>
              </a:rPr>
              <a:t>CONTENTS</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43EC826-6A58-2474-FD84-8C16DF86FF7A}"/>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tr-TR">
                    <a:solidFill>
                      <a:srgbClr val="EA6131"/>
                    </a:solidFill>
                    <a:effectLst/>
                  </a:rPr>
                  <a:t>s = a OR b</a:t>
                </a:r>
                <a:endParaRPr lang="tr-TR">
                  <a:solidFill>
                    <a:srgbClr val="EA6131"/>
                  </a:solidFill>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a ve b'den biri 1 ise, s=1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Genelleştirilmiş formda yazımı; </a:t>
                </a:r>
                <a14:m>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tr-TR">
                    <a:solidFill>
                      <a:srgbClr val="EA6131"/>
                    </a:solidFill>
                    <a:effectLst/>
                  </a:rPr>
                  <a:t>s = a XOR b</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s a ve b'den yalnızca biri bire eşitse bir değeri alır. a ve b'nin her ikisininde sıfır veya bire eşit olması durumunda sıfır değeri alır.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Genelleştirilmiş formu;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supHide m:val="on"/>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sub>
                        <m:sup/>
                        <m:e>
                          <m:sSub>
                            <m:sSubPr>
                              <m:ctrlPr>
                                <a:rPr lang="tr-TR" sz="1800" i="1" kern="0" smtClean="0">
                                  <a:effectLst/>
                                  <a:latin typeface="Cambria Math" panose="02040503050406030204" pitchFamily="18" charset="0"/>
                                  <a:cs typeface="Times New Roman" panose="02020603050405020304" pitchFamily="18" charset="0"/>
                                </a:rPr>
                              </m:ctrlPr>
                            </m:sSubPr>
                            <m:e>
                              <m:r>
                                <a:rPr lang="tr-TR" sz="1800" b="0" i="1" kern="0" smtClean="0">
                                  <a:effectLst/>
                                  <a:latin typeface="Cambria Math" panose="02040503050406030204" pitchFamily="18" charset="0"/>
                                  <a:cs typeface="Times New Roman" panose="02020603050405020304" pitchFamily="18" charset="0"/>
                                </a:rPr>
                                <m:t>𝑧</m:t>
                              </m:r>
                            </m:e>
                            <m:sub>
                              <m:r>
                                <a:rPr lang="tr-TR" sz="1800" b="0" i="1" kern="0" smtClean="0">
                                  <a:effectLst/>
                                  <a:latin typeface="Cambria Math" panose="020405030504060302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e>
                          </m:d>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𝑛</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743EC826-6A58-2474-FD84-8C16DF86FF7A}"/>
                  </a:ext>
                </a:extLst>
              </p:cNvPr>
              <p:cNvSpPr>
                <a:spLocks noGrp="1" noRot="1" noChangeAspect="1" noMove="1" noResize="1" noEditPoints="1" noAdjustHandles="1" noChangeArrowheads="1" noChangeShapeType="1" noTextEdit="1"/>
              </p:cNvSpPr>
              <p:nvPr>
                <p:ph idx="1"/>
              </p:nvPr>
            </p:nvSpPr>
            <p:spPr>
              <a:blipFill>
                <a:blip r:embed="rId2"/>
                <a:stretch>
                  <a:fillRect l="-290" t="-100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5E55C029-71B0-0FBA-993A-9107AEDE8849}"/>
              </a:ext>
            </a:extLst>
          </p:cNvPr>
          <p:cNvSpPr>
            <a:spLocks noGrp="1"/>
          </p:cNvSpPr>
          <p:nvPr>
            <p:ph type="title"/>
          </p:nvPr>
        </p:nvSpPr>
        <p:spPr/>
        <p:txBody>
          <a:bodyPr/>
          <a:lstStyle/>
          <a:p>
            <a:r>
              <a:rPr lang="tr-TR"/>
              <a:t>Değişkenler Arası Mantıksal İfadeler</a:t>
            </a:r>
          </a:p>
        </p:txBody>
      </p:sp>
      <p:pic>
        <p:nvPicPr>
          <p:cNvPr id="5" name="Resim 4">
            <a:extLst>
              <a:ext uri="{FF2B5EF4-FFF2-40B4-BE49-F238E27FC236}">
                <a16:creationId xmlns:a16="http://schemas.microsoft.com/office/drawing/2014/main" id="{FD1E3B88-D6F7-E4D6-C7EC-868C77DCB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013176"/>
            <a:ext cx="2088674" cy="1728192"/>
          </a:xfrm>
          <a:prstGeom prst="rect">
            <a:avLst/>
          </a:prstGeom>
        </p:spPr>
      </p:pic>
    </p:spTree>
    <p:extLst>
      <p:ext uri="{BB962C8B-B14F-4D97-AF65-F5344CB8AC3E}">
        <p14:creationId xmlns:p14="http://schemas.microsoft.com/office/powerpoint/2010/main" val="216715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109B187-9C77-FF51-167D-518A3B4ED350}"/>
                  </a:ext>
                </a:extLst>
              </p:cNvPr>
              <p:cNvSpPr>
                <a:spLocks noGrp="1"/>
              </p:cNvSpPr>
              <p:nvPr>
                <p:ph idx="1"/>
              </p:nvPr>
            </p:nvSpPr>
            <p:spPr/>
            <p:txBody>
              <a:bodyPr/>
              <a:lstStyle/>
              <a:p>
                <a:pPr>
                  <a:buFont typeface="Arial" panose="020B0604020202020204" pitchFamily="34" charset="0"/>
                  <a:buChar char="•"/>
                </a:pPr>
                <a:r>
                  <a:rPr lang="tr-TR">
                    <a:solidFill>
                      <a:srgbClr val="EA6131"/>
                    </a:solidFill>
                    <a:effectLst/>
                  </a:rPr>
                  <a:t>If a then b</a:t>
                </a:r>
              </a:p>
              <a:p>
                <a:pPr marL="0" indent="0"/>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sz="1800" kern="100">
                  <a:latin typeface="Calibri" panose="020F0502020204030204" pitchFamily="34" charset="0"/>
                  <a:ea typeface="Calibri" panose="020F0502020204030204" pitchFamily="34" charset="0"/>
                  <a:cs typeface="Times New Roman" panose="02020603050405020304" pitchFamily="18" charset="0"/>
                </a:endParaRPr>
              </a:p>
              <a:p>
                <a:pPr marL="0" indent="0"/>
                <a:r>
                  <a:rPr lang="tr-TR" sz="1800" kern="100">
                    <a:effectLst/>
                    <a:latin typeface="Calibri" panose="020F0502020204030204" pitchFamily="34" charset="0"/>
                    <a:ea typeface="Calibri" panose="020F0502020204030204" pitchFamily="34" charset="0"/>
                    <a:cs typeface="Times New Roman" panose="02020603050405020304" pitchFamily="18" charset="0"/>
                  </a:rPr>
                  <a:t>Bazı Durumları inceleyelim:</a:t>
                </a:r>
              </a:p>
              <a:p>
                <a:pPr>
                  <a:buFont typeface="Arial" panose="020B0604020202020204" pitchFamily="34" charset="0"/>
                  <a:buChar char="•"/>
                </a:pPr>
                <a:r>
                  <a:rPr lang="tr-TR"/>
                  <a:t>Eğer Seçenek 3 seçilmiş (x3=1) ise seçenek 5 seçilemez (ayrık seçenekler (mutually exclusive)).</a:t>
                </a:r>
              </a:p>
              <a:p>
                <a:pPr lvl="1">
                  <a:buFont typeface="Arial" panose="020B0604020202020204" pitchFamily="34" charset="0"/>
                  <a:buChar char="•"/>
                </a:pPr>
                <a:r>
                  <a:rPr lang="tr-TR"/>
                  <a:t>x3 + x5 &lt;= 1 (ya biri ya hiç biri)</a:t>
                </a:r>
              </a:p>
              <a:p>
                <a:pPr>
                  <a:buFont typeface="Arial" panose="020B0604020202020204" pitchFamily="34" charset="0"/>
                  <a:buChar char="•"/>
                </a:pPr>
                <a:r>
                  <a:rPr lang="tr-TR"/>
                  <a:t>Seçenek 2 ve 3'den sadece biri seçilebilir (çoklu seçim (multiple choice)).</a:t>
                </a:r>
              </a:p>
              <a:p>
                <a:pPr lvl="1">
                  <a:buFont typeface="Arial" panose="020B0604020202020204" pitchFamily="34" charset="0"/>
                  <a:buChar char="•"/>
                </a:pPr>
                <a:r>
                  <a:rPr lang="tr-TR"/>
                  <a:t>x2 + x3 =1 (mutlaka ve sadece biri)</a:t>
                </a:r>
              </a:p>
              <a:p>
                <a:pPr>
                  <a:buFont typeface="Arial" panose="020B0604020202020204" pitchFamily="34" charset="0"/>
                  <a:buChar char="•"/>
                </a:pPr>
                <a:r>
                  <a:rPr lang="tr-TR"/>
                  <a:t>Eğer Seçenek 4 seçilmişse. Seçenek 2 mutlaka seçilmelidir (şartlı seçim (conditional)).</a:t>
                </a:r>
              </a:p>
              <a:p>
                <a:pPr lvl="1">
                  <a:buFont typeface="Arial" panose="020B0604020202020204" pitchFamily="34" charset="0"/>
                  <a:buChar char="•"/>
                </a:pPr>
                <a:r>
                  <a:rPr lang="tr-TR"/>
                  <a:t>x4 ≤ x2   x2 seçilmişse x4 seçilebilir veya seçilmez ama x4 seçilmişse x2 seçilir, seçilmemişse seçilmez.</a:t>
                </a:r>
              </a:p>
              <a:p>
                <a:pPr>
                  <a:buFont typeface="Arial" panose="020B0604020202020204" pitchFamily="34" charset="0"/>
                  <a:buChar char="•"/>
                </a:pPr>
                <a:r>
                  <a:rPr lang="tr-TR"/>
                  <a:t>Eğer Seçenek 1 seçilmişse Seçenek 5 mutlaka seçilmelidir ve tersi durum da geçerlidir (Eğer Seçenek 5 seçilmişse Seçenek 1 mutlaka seçilmelidir) (Co-requisite)</a:t>
                </a:r>
              </a:p>
              <a:p>
                <a:pPr lvl="1">
                  <a:buFont typeface="Arial" panose="020B0604020202020204" pitchFamily="34" charset="0"/>
                  <a:buChar char="•"/>
                </a:pPr>
                <a:r>
                  <a:rPr lang="tr-TR"/>
                  <a:t>x1 = x5 </a:t>
                </a:r>
              </a:p>
              <a:p>
                <a:pPr marL="0" indent="0"/>
                <a:endParaRPr lang="tr-TR"/>
              </a:p>
            </p:txBody>
          </p:sp>
        </mc:Choice>
        <mc:Fallback xmlns="">
          <p:sp>
            <p:nvSpPr>
              <p:cNvPr id="2" name="İçerik Yer Tutucusu 1">
                <a:extLst>
                  <a:ext uri="{FF2B5EF4-FFF2-40B4-BE49-F238E27FC236}">
                    <a16:creationId xmlns:a16="http://schemas.microsoft.com/office/drawing/2014/main" id="{C109B187-9C77-FF51-167D-518A3B4ED35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9A556C6-C8AD-1ACD-2121-2ACAA282342B}"/>
              </a:ext>
            </a:extLst>
          </p:cNvPr>
          <p:cNvSpPr>
            <a:spLocks noGrp="1"/>
          </p:cNvSpPr>
          <p:nvPr>
            <p:ph type="title"/>
          </p:nvPr>
        </p:nvSpPr>
        <p:spPr/>
        <p:txBody>
          <a:bodyPr/>
          <a:lstStyle/>
          <a:p>
            <a:r>
              <a:rPr lang="tr-TR"/>
              <a:t>Değişkenler Arası Mantıksal İfadeler</a:t>
            </a:r>
          </a:p>
        </p:txBody>
      </p:sp>
    </p:spTree>
    <p:extLst>
      <p:ext uri="{BB962C8B-B14F-4D97-AF65-F5344CB8AC3E}">
        <p14:creationId xmlns:p14="http://schemas.microsoft.com/office/powerpoint/2010/main" val="114225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A67E19E-8125-3107-13C1-04B3392C4C6B}"/>
              </a:ext>
            </a:extLst>
          </p:cNvPr>
          <p:cNvSpPr>
            <a:spLocks noGrp="1"/>
          </p:cNvSpPr>
          <p:nvPr>
            <p:ph idx="1"/>
          </p:nvPr>
        </p:nvSpPr>
        <p:spPr/>
        <p:txBody>
          <a:bodyPr/>
          <a:lstStyle/>
          <a:p>
            <a:pPr>
              <a:buFont typeface="Arial" panose="020B0604020202020204" pitchFamily="34" charset="0"/>
              <a:buChar char="•"/>
            </a:pPr>
            <a:r>
              <a:rPr lang="tr-TR"/>
              <a:t>Eğer Seçenek 1 seçilmişse Seçenek 2 ve Seçenek 3 mutlaka seçilmelidir.</a:t>
            </a:r>
          </a:p>
          <a:p>
            <a:pPr lvl="1"/>
            <a:r>
              <a:rPr lang="tr-TR"/>
              <a:t>x1 ≤ x2 ve x1 ≤ x3</a:t>
            </a:r>
          </a:p>
          <a:p>
            <a:pPr lvl="1"/>
            <a:r>
              <a:rPr lang="tr-TR"/>
              <a:t>2 x1≤  x2 +x3  </a:t>
            </a:r>
          </a:p>
          <a:p>
            <a:pPr>
              <a:buFont typeface="Arial" panose="020B0604020202020204" pitchFamily="34" charset="0"/>
              <a:buChar char="•"/>
            </a:pPr>
            <a:r>
              <a:rPr lang="tr-TR"/>
              <a:t>Eğer Seçenek 1 seçilmişse Seçenek 2 veya Seçenek 3 mutlaka seçilmelidir.</a:t>
            </a:r>
          </a:p>
          <a:p>
            <a:pPr lvl="1"/>
            <a:r>
              <a:rPr lang="tr-TR"/>
              <a:t>x1 ≤ x2  veya  x1 ≤ x3</a:t>
            </a:r>
          </a:p>
          <a:p>
            <a:pPr lvl="1"/>
            <a:r>
              <a:rPr lang="tr-TR"/>
              <a:t>x1 ≤ x2+x3  </a:t>
            </a:r>
          </a:p>
          <a:p>
            <a:pPr>
              <a:buFont typeface="Arial" panose="020B0604020202020204" pitchFamily="34" charset="0"/>
              <a:buChar char="•"/>
            </a:pPr>
            <a:r>
              <a:rPr lang="tr-TR"/>
              <a:t>Seçenek 2 ve 3'ün her ikisi de seçilmişse Seçenek 1 seçilemez</a:t>
            </a:r>
          </a:p>
          <a:p>
            <a:pPr lvl="1"/>
            <a:r>
              <a:rPr lang="tr-TR"/>
              <a:t>Eğer x2 + x3 =2  o zaman x1 =0</a:t>
            </a:r>
          </a:p>
          <a:p>
            <a:pPr lvl="1"/>
            <a:r>
              <a:rPr lang="tr-TR"/>
              <a:t>x1 + x2 + x3 ≤ 2</a:t>
            </a:r>
          </a:p>
          <a:p>
            <a:pPr>
              <a:buFont typeface="Arial" panose="020B0604020202020204" pitchFamily="34" charset="0"/>
              <a:buChar char="•"/>
            </a:pPr>
            <a:r>
              <a:rPr lang="tr-TR"/>
              <a:t>Seçenek 2 ve 3'ün her ikisi de seçilmişse Seçenek 1 seçilmelidir</a:t>
            </a:r>
          </a:p>
          <a:p>
            <a:pPr lvl="1"/>
            <a:r>
              <a:rPr lang="tr-TR"/>
              <a:t>Eğer x2 + x3 =2  o zaman x1 =1</a:t>
            </a:r>
          </a:p>
          <a:p>
            <a:pPr lvl="1"/>
            <a:r>
              <a:rPr lang="tr-TR"/>
              <a:t>x1 +1 ≥ x2 + x3 </a:t>
            </a:r>
          </a:p>
          <a:p>
            <a:pPr>
              <a:buFont typeface="Arial" panose="020B0604020202020204" pitchFamily="34" charset="0"/>
              <a:buChar char="•"/>
            </a:pPr>
            <a:r>
              <a:rPr lang="tr-TR"/>
              <a:t>Üç seçenekten sadece biri seçilebilecektir.</a:t>
            </a:r>
          </a:p>
          <a:p>
            <a:pPr lvl="1"/>
            <a:r>
              <a:rPr lang="tr-TR"/>
              <a:t>x1 + x2 + x3 =1 </a:t>
            </a:r>
          </a:p>
          <a:p>
            <a:endParaRPr lang="tr-TR"/>
          </a:p>
        </p:txBody>
      </p:sp>
      <p:sp>
        <p:nvSpPr>
          <p:cNvPr id="3" name="Başlık 2">
            <a:extLst>
              <a:ext uri="{FF2B5EF4-FFF2-40B4-BE49-F238E27FC236}">
                <a16:creationId xmlns:a16="http://schemas.microsoft.com/office/drawing/2014/main" id="{AB8F5F0E-AF19-E30B-D87B-9D6DBB5A0B9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46980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D6DF8F1-1180-613A-1F69-25C90DAE84ED}"/>
              </a:ext>
            </a:extLst>
          </p:cNvPr>
          <p:cNvSpPr>
            <a:spLocks noGrp="1"/>
          </p:cNvSpPr>
          <p:nvPr>
            <p:ph type="title"/>
          </p:nvPr>
        </p:nvSpPr>
        <p:spPr/>
        <p:txBody>
          <a:bodyPr/>
          <a:lstStyle/>
          <a:p>
            <a:r>
              <a:rPr lang="tr-TR"/>
              <a:t>Bir Değişkenin Kesikli Değer Alması</a:t>
            </a:r>
          </a:p>
        </p:txBody>
      </p:sp>
      <p:pic>
        <p:nvPicPr>
          <p:cNvPr id="4" name="Content Placeholder 4">
            <a:extLst>
              <a:ext uri="{FF2B5EF4-FFF2-40B4-BE49-F238E27FC236}">
                <a16:creationId xmlns:a16="http://schemas.microsoft.com/office/drawing/2014/main" id="{C7A78298-565F-FDA9-AEB0-018AA5338001}"/>
              </a:ext>
            </a:extLst>
          </p:cNvPr>
          <p:cNvPicPr>
            <a:picLocks noChangeAspect="1"/>
          </p:cNvPicPr>
          <p:nvPr/>
        </p:nvPicPr>
        <p:blipFill>
          <a:blip r:embed="rId2"/>
          <a:stretch>
            <a:fillRect/>
          </a:stretch>
        </p:blipFill>
        <p:spPr>
          <a:xfrm>
            <a:off x="755576" y="1581944"/>
            <a:ext cx="7285609" cy="3694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397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7A3852E9-0DD6-0D83-7A14-9A0251154008}"/>
              </a:ext>
            </a:extLst>
          </p:cNvPr>
          <p:cNvSpPr>
            <a:spLocks noGrp="1"/>
          </p:cNvSpPr>
          <p:nvPr>
            <p:ph type="ctrTitle"/>
          </p:nvPr>
        </p:nvSpPr>
        <p:spPr>
          <a:xfrm>
            <a:off x="564900" y="2276872"/>
            <a:ext cx="8399588" cy="1585337"/>
          </a:xfrm>
        </p:spPr>
        <p:txBody>
          <a:bodyPr/>
          <a:lstStyle/>
          <a:p>
            <a:r>
              <a:rPr lang="tr-TR" sz="3600">
                <a:solidFill>
                  <a:srgbClr val="EA6131"/>
                </a:solidFill>
              </a:rPr>
              <a:t>K</a:t>
            </a:r>
            <a:r>
              <a:rPr lang="tr-TR" sz="3600"/>
              <a:t>ısıt Denkl</a:t>
            </a:r>
            <a:r>
              <a:rPr lang="tr-TR" sz="3600">
                <a:solidFill>
                  <a:srgbClr val="EA6131"/>
                </a:solidFill>
              </a:rPr>
              <a:t>e</a:t>
            </a:r>
            <a:r>
              <a:rPr lang="tr-TR" sz="3600"/>
              <a:t>mleri Ara</a:t>
            </a:r>
            <a:r>
              <a:rPr lang="tr-TR" sz="3600">
                <a:solidFill>
                  <a:srgbClr val="EA6131"/>
                </a:solidFill>
              </a:rPr>
              <a:t>s</a:t>
            </a:r>
            <a:r>
              <a:rPr lang="tr-TR" sz="3600"/>
              <a:t>ı Ma</a:t>
            </a:r>
            <a:r>
              <a:rPr lang="tr-TR" sz="3600">
                <a:solidFill>
                  <a:srgbClr val="EA6131"/>
                </a:solidFill>
              </a:rPr>
              <a:t>n</a:t>
            </a:r>
            <a:r>
              <a:rPr lang="tr-TR" sz="3600"/>
              <a:t>tıksal İf</a:t>
            </a:r>
            <a:r>
              <a:rPr lang="tr-TR" sz="3600">
                <a:solidFill>
                  <a:srgbClr val="EA6131"/>
                </a:solidFill>
              </a:rPr>
              <a:t>a</a:t>
            </a:r>
            <a:r>
              <a:rPr lang="tr-TR" sz="3600"/>
              <a:t>deler</a:t>
            </a:r>
          </a:p>
        </p:txBody>
      </p:sp>
    </p:spTree>
    <p:extLst>
      <p:ext uri="{BB962C8B-B14F-4D97-AF65-F5344CB8AC3E}">
        <p14:creationId xmlns:p14="http://schemas.microsoft.com/office/powerpoint/2010/main" val="45850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3A88390-F361-1958-27E7-7271AC28D7F3}"/>
              </a:ext>
            </a:extLst>
          </p:cNvPr>
          <p:cNvSpPr>
            <a:spLocks noGrp="1"/>
          </p:cNvSpPr>
          <p:nvPr>
            <p:ph idx="1"/>
          </p:nvPr>
        </p:nvSpPr>
        <p:spPr/>
        <p:txBody>
          <a:bodyPr/>
          <a:lstStyle/>
          <a:p>
            <a:pPr>
              <a:buFont typeface="Arial" panose="020B0604020202020204" pitchFamily="34" charset="0"/>
              <a:buChar char="•"/>
            </a:pPr>
            <a:r>
              <a:rPr lang="tr-TR"/>
              <a:t>Temel yaklaşım kısıtların hangisinin veya hangilerinin aktif olacağına hangisinin veya hangilerinin fazla (redundant) olacağına karar vermektir. </a:t>
            </a:r>
          </a:p>
          <a:p>
            <a:endParaRPr lang="tr-TR"/>
          </a:p>
          <a:p>
            <a:endParaRPr lang="tr-TR"/>
          </a:p>
        </p:txBody>
      </p:sp>
      <p:sp>
        <p:nvSpPr>
          <p:cNvPr id="3" name="Başlık 2">
            <a:extLst>
              <a:ext uri="{FF2B5EF4-FFF2-40B4-BE49-F238E27FC236}">
                <a16:creationId xmlns:a16="http://schemas.microsoft.com/office/drawing/2014/main" id="{10513F7D-0189-E943-CB02-58307CB995EC}"/>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53712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C3A8E4C-AE64-A642-89EC-1462E175D8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r>
                  <a:rPr lang="tr-TR" dirty="0"/>
                  <a:t>Eğer bu iki kısıttan biri aktif olabilecekse;</a:t>
                </a:r>
              </a:p>
              <a:p>
                <a:pPr marL="0" indent="0">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𝑀𝑦</m:t>
                    </m:r>
                  </m:oMath>
                </a14:m>
                <a:r>
                  <a:rPr lang="tr-TR"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r>
                        <a:rPr lang="tr-TR" b="0" i="1" smtClean="0">
                          <a:latin typeface="Cambria Math" panose="02040503050406030204" pitchFamily="18" charset="0"/>
                          <a:ea typeface="Cambria Math" panose="02040503050406030204" pitchFamily="18" charset="0"/>
                        </a:rPr>
                        <m:t>)</m:t>
                      </m:r>
                    </m:oMath>
                  </m:oMathPara>
                </a14:m>
                <a:endParaRPr lang="tr-TR" dirty="0"/>
              </a:p>
              <a:p>
                <a:endParaRPr lang="tr-TR" dirty="0"/>
              </a:p>
              <a:p>
                <a:endParaRPr lang="tr-TR"/>
              </a:p>
            </p:txBody>
          </p:sp>
        </mc:Choice>
        <mc:Fallback xmlns="">
          <p:sp>
            <p:nvSpPr>
              <p:cNvPr id="2" name="İçerik Yer Tutucusu 1">
                <a:extLst>
                  <a:ext uri="{FF2B5EF4-FFF2-40B4-BE49-F238E27FC236}">
                    <a16:creationId xmlns:a16="http://schemas.microsoft.com/office/drawing/2014/main" id="{AC3A8E4C-AE64-A642-89EC-1462E175D8E9}"/>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E10D932-1D87-CE0B-3696-FCFFEDAD9C41}"/>
              </a:ext>
            </a:extLst>
          </p:cNvPr>
          <p:cNvSpPr>
            <a:spLocks noGrp="1"/>
          </p:cNvSpPr>
          <p:nvPr>
            <p:ph type="title"/>
          </p:nvPr>
        </p:nvSpPr>
        <p:spPr/>
        <p:txBody>
          <a:bodyPr/>
          <a:lstStyle/>
          <a:p>
            <a:r>
              <a:rPr lang="tr-TR"/>
              <a:t>Ya-yada (Either or) Modellemesi</a:t>
            </a:r>
          </a:p>
        </p:txBody>
      </p:sp>
    </p:spTree>
    <p:extLst>
      <p:ext uri="{BB962C8B-B14F-4D97-AF65-F5344CB8AC3E}">
        <p14:creationId xmlns:p14="http://schemas.microsoft.com/office/powerpoint/2010/main" val="2364490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7C7443D-FD60-EB16-13F6-C502301FDF32}"/>
                  </a:ext>
                </a:extLst>
              </p:cNvPr>
              <p:cNvSpPr>
                <a:spLocks noGrp="1"/>
              </p:cNvSpPr>
              <p:nvPr>
                <p:ph idx="1"/>
              </p:nvPr>
            </p:nvSpPr>
            <p:spPr/>
            <p:txBody>
              <a:bodyPr/>
              <a:lstStyle/>
              <a:p>
                <a:r>
                  <a:rPr lang="tr-TR" dirty="0"/>
                  <a:t>İki kısıttan biri yalnızca birinin sağlanmasının zorunlu olduğu durumları ifade eder.</a:t>
                </a:r>
              </a:p>
              <a:p>
                <a:pPr marL="0" indent="0">
                  <a:buNone/>
                </a:pPr>
                <a:r>
                  <a:rPr lang="tr-TR" dirty="0"/>
                  <a:t>Örnek olarak;</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3</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≤12</m:t>
                      </m:r>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5</m:t>
                      </m:r>
                    </m:oMath>
                  </m:oMathPara>
                </a14:m>
                <a:endParaRPr lang="tr-TR" dirty="0">
                  <a:ea typeface="Cambria Math" panose="02040503050406030204" pitchFamily="18" charset="0"/>
                </a:endParaRPr>
              </a:p>
              <a:p>
                <a:pPr marL="0" indent="0">
                  <a:buNone/>
                </a:pPr>
                <a:r>
                  <a:rPr lang="tr-TR" dirty="0"/>
                  <a:t>Bu iki kısıttan birinin sağlanması yeterli ise;</a:t>
                </a: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b="0" dirty="0">
                  <a:ea typeface="Cambria Math" panose="02040503050406030204" pitchFamily="18" charset="0"/>
                </a:endParaRPr>
              </a:p>
              <a:p>
                <a:pPr marL="0" indent="0">
                  <a:buNone/>
                </a:pPr>
                <a:r>
                  <a:rPr lang="tr-TR" dirty="0">
                    <a:ea typeface="Cambria Math" panose="02040503050406030204" pitchFamily="18" charset="0"/>
                  </a:rPr>
                  <a:t>Burada y = 1 </a:t>
                </a:r>
                <a:r>
                  <a:rPr lang="tr-TR">
                    <a:ea typeface="Cambria Math" panose="02040503050406030204" pitchFamily="18" charset="0"/>
                  </a:rPr>
                  <a:t>veya 0</a:t>
                </a:r>
              </a:p>
              <a:p>
                <a:pPr marL="0" indent="0">
                  <a:buNone/>
                </a:pPr>
                <a:endParaRPr lang="tr-TR">
                  <a:ea typeface="Cambria Math" panose="02040503050406030204" pitchFamily="18" charset="0"/>
                </a:endParaRPr>
              </a:p>
              <a:p>
                <a:pPr marL="0" indent="0">
                  <a:buNone/>
                </a:pPr>
                <a:endParaRPr lang="tr-TR">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+6</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3</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+2 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𝑦𝑀</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≤15</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d>
                      <m:r>
                        <a:rPr lang="tr-TR" b="0" i="1" smtClean="0">
                          <a:latin typeface="Cambria Math" panose="02040503050406030204" pitchFamily="18" charset="0"/>
                          <a:ea typeface="Cambria Math" panose="02040503050406030204" pitchFamily="18" charset="0"/>
                        </a:rPr>
                        <m:t>𝑀</m:t>
                      </m:r>
                    </m:oMath>
                  </m:oMathPara>
                </a14:m>
                <a:endParaRPr lang="tr-TR" dirty="0"/>
              </a:p>
              <a:p>
                <a:pPr marL="0" indent="0">
                  <a:buNone/>
                </a:pPr>
                <a:endParaRPr lang="tr-TR" dirty="0">
                  <a:ea typeface="Cambria Math" panose="02040503050406030204" pitchFamily="18" charset="0"/>
                </a:endParaRPr>
              </a:p>
              <a:p>
                <a:pPr marL="0" indent="0">
                  <a:buNone/>
                </a:pPr>
                <a:endParaRPr lang="tr-TR" dirty="0"/>
              </a:p>
              <a:p>
                <a:endParaRPr lang="tr-TR"/>
              </a:p>
            </p:txBody>
          </p:sp>
        </mc:Choice>
        <mc:Fallback xmlns="">
          <p:sp>
            <p:nvSpPr>
              <p:cNvPr id="2" name="İçerik Yer Tutucusu 1">
                <a:extLst>
                  <a:ext uri="{FF2B5EF4-FFF2-40B4-BE49-F238E27FC236}">
                    <a16:creationId xmlns:a16="http://schemas.microsoft.com/office/drawing/2014/main" id="{67C7443D-FD60-EB16-13F6-C502301FDF32}"/>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3AC8991-CDF0-E2CE-4D3D-3A98244BBBF1}"/>
              </a:ext>
            </a:extLst>
          </p:cNvPr>
          <p:cNvSpPr>
            <a:spLocks noGrp="1"/>
          </p:cNvSpPr>
          <p:nvPr>
            <p:ph type="title"/>
          </p:nvPr>
        </p:nvSpPr>
        <p:spPr/>
        <p:txBody>
          <a:bodyPr/>
          <a:lstStyle/>
          <a:p>
            <a:r>
              <a:rPr lang="tr-TR"/>
              <a:t>Ya-yada (Either or) Modellemesi</a:t>
            </a:r>
          </a:p>
        </p:txBody>
      </p:sp>
      <p:sp>
        <p:nvSpPr>
          <p:cNvPr id="4" name="Sağ Ayraç 3">
            <a:extLst>
              <a:ext uri="{FF2B5EF4-FFF2-40B4-BE49-F238E27FC236}">
                <a16:creationId xmlns:a16="http://schemas.microsoft.com/office/drawing/2014/main" id="{6A6F7976-0583-AC13-6522-5318769249B8}"/>
              </a:ext>
            </a:extLst>
          </p:cNvPr>
          <p:cNvSpPr/>
          <p:nvPr/>
        </p:nvSpPr>
        <p:spPr>
          <a:xfrm>
            <a:off x="5364088" y="1988840"/>
            <a:ext cx="432048"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5" name="Metin kutusu 4">
            <a:extLst>
              <a:ext uri="{FF2B5EF4-FFF2-40B4-BE49-F238E27FC236}">
                <a16:creationId xmlns:a16="http://schemas.microsoft.com/office/drawing/2014/main" id="{201F89B3-6C64-CD6B-BD99-FB4B00A8B23D}"/>
              </a:ext>
            </a:extLst>
          </p:cNvPr>
          <p:cNvSpPr txBox="1"/>
          <p:nvPr/>
        </p:nvSpPr>
        <p:spPr>
          <a:xfrm>
            <a:off x="5804585" y="2128210"/>
            <a:ext cx="3157275" cy="338554"/>
          </a:xfrm>
          <a:prstGeom prst="rect">
            <a:avLst/>
          </a:prstGeom>
          <a:noFill/>
        </p:spPr>
        <p:txBody>
          <a:bodyPr wrap="none" rtlCol="0">
            <a:spAutoFit/>
          </a:bodyPr>
          <a:lstStyle/>
          <a:p>
            <a:r>
              <a:rPr lang="tr-TR" altLang="en-US" sz="1600" i="1">
                <a:solidFill>
                  <a:schemeClr val="tx1">
                    <a:lumMod val="65000"/>
                    <a:lumOff val="35000"/>
                  </a:schemeClr>
                </a:solidFill>
                <a:latin typeface="+mj-lt"/>
                <a:ea typeface="맑은 고딕" pitchFamily="50" charset="-127"/>
              </a:rPr>
              <a:t>Kısıtlar bir birlerine «ve» ile bağlıdır.</a:t>
            </a:r>
          </a:p>
        </p:txBody>
      </p:sp>
    </p:spTree>
    <p:extLst>
      <p:ext uri="{BB962C8B-B14F-4D97-AF65-F5344CB8AC3E}">
        <p14:creationId xmlns:p14="http://schemas.microsoft.com/office/powerpoint/2010/main" val="2089208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90CB11-C4F7-97E5-C321-75F12BCA84DD}"/>
                  </a:ext>
                </a:extLst>
              </p:cNvPr>
              <p:cNvSpPr>
                <a:spLocks noGrp="1"/>
              </p:cNvSpPr>
              <p:nvPr>
                <p:ph idx="1"/>
              </p:nvPr>
            </p:nvSpPr>
            <p:spPr/>
            <p:txBody>
              <a:bodyPr/>
              <a:lstStyle/>
              <a:p>
                <a:pPr marL="0" indent="0" algn="ctr">
                  <a:buNone/>
                </a:pPr>
                <a:r>
                  <a:rPr lang="tr-TR" b="0"/>
                  <a:t>İf p then Q= </a:t>
                </a:r>
                <a14:m>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𝑄</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𝑃</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𝑄</m:t>
                    </m:r>
                  </m:oMath>
                </a14:m>
                <a:endParaRPr lang="tr-TR" dirty="0"/>
              </a:p>
              <a:p>
                <a:pPr marL="0" indent="0">
                  <a:buNone/>
                </a:pPr>
                <a:endParaRPr lang="tr-TR"/>
              </a:p>
              <a:p>
                <a:pPr marL="0" indent="0">
                  <a:buNone/>
                </a:pPr>
                <a:r>
                  <a:rPr lang="tr-TR"/>
                  <a:t>	if </a:t>
                </a:r>
                <a:r>
                  <a:rPr lang="sv-SE" i="1" dirty="0">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a:t>
                </a:r>
                <a:r>
                  <a:rPr lang="en-US" dirty="0">
                    <a:solidFill>
                      <a:srgbClr val="EA6131"/>
                    </a:solidFill>
                  </a:rPr>
                  <a:t>≤</a:t>
                </a:r>
                <a:r>
                  <a:rPr lang="sv-SE" dirty="0">
                    <a:solidFill>
                      <a:srgbClr val="EA6131"/>
                    </a:solidFill>
                  </a:rPr>
                  <a:t> </a:t>
                </a:r>
                <a:r>
                  <a:rPr lang="tr-TR" dirty="0">
                    <a:solidFill>
                      <a:srgbClr val="EA6131"/>
                    </a:solidFill>
                  </a:rPr>
                  <a:t>b1</a:t>
                </a:r>
                <a:r>
                  <a:rPr lang="tr-TR" dirty="0"/>
                  <a:t> </a:t>
                </a:r>
                <a:r>
                  <a:rPr lang="tr-TR" dirty="0" err="1"/>
                  <a:t>then</a:t>
                </a:r>
                <a:r>
                  <a:rPr lang="tr-TR" dirty="0"/>
                  <a:t> </a:t>
                </a:r>
                <a:r>
                  <a:rPr lang="sv-SE" i="1" dirty="0">
                    <a:solidFill>
                      <a:srgbClr val="EA6131"/>
                    </a:solidFill>
                  </a:rPr>
                  <a:t>g</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a:t>
                </a:r>
                <a:r>
                  <a:rPr lang="sv-SE" dirty="0">
                    <a:solidFill>
                      <a:srgbClr val="EA6131"/>
                    </a:solidFill>
                  </a:rPr>
                  <a:t>. . </a:t>
                </a:r>
                <a:r>
                  <a:rPr lang="sv-SE">
                    <a:solidFill>
                      <a:srgbClr val="EA6131"/>
                    </a:solidFill>
                  </a:rPr>
                  <a:t>. . </a:t>
                </a:r>
                <a:r>
                  <a:rPr lang="sv-SE" i="1" dirty="0">
                    <a:solidFill>
                      <a:srgbClr val="EA6131"/>
                    </a:solidFill>
                  </a:rPr>
                  <a:t>xn</a:t>
                </a:r>
                <a:r>
                  <a:rPr lang="sv-SE" dirty="0">
                    <a:solidFill>
                      <a:srgbClr val="EA6131"/>
                    </a:solidFill>
                  </a:rPr>
                  <a:t>) ≥ </a:t>
                </a:r>
                <a:r>
                  <a:rPr lang="tr-TR" dirty="0">
                    <a:solidFill>
                      <a:srgbClr val="EA6131"/>
                    </a:solidFill>
                  </a:rPr>
                  <a:t>b2</a:t>
                </a:r>
              </a:p>
              <a:p>
                <a:pPr marL="0" indent="0">
                  <a:buNone/>
                </a:pPr>
                <a:r>
                  <a:rPr lang="tr-TR"/>
                  <a:t>	</a:t>
                </a:r>
              </a:p>
              <a:p>
                <a:pPr marL="0" indent="0">
                  <a:buNone/>
                </a:pPr>
                <a:r>
                  <a:rPr lang="tr-TR" i="1">
                    <a:solidFill>
                      <a:srgbClr val="EA6131"/>
                    </a:solidFill>
                  </a:rPr>
                  <a:t>	</a:t>
                </a:r>
                <a:r>
                  <a:rPr lang="sv-SE" i="1">
                    <a:solidFill>
                      <a:srgbClr val="EA6131"/>
                    </a:solidFill>
                  </a:rPr>
                  <a:t> </a:t>
                </a:r>
                <a14:m>
                  <m:oMath xmlns:m="http://schemas.openxmlformats.org/officeDocument/2006/math">
                    <m:r>
                      <a:rPr lang="tr-TR" b="0" i="1" smtClean="0">
                        <a:latin typeface="Cambria Math" panose="02040503050406030204" pitchFamily="18" charset="0"/>
                        <a:ea typeface="Cambria Math" panose="02040503050406030204" pitchFamily="18" charset="0"/>
                      </a:rPr>
                      <m:t>¬</m:t>
                    </m:r>
                  </m:oMath>
                </a14:m>
                <a:r>
                  <a:rPr lang="tr-TR" i="1">
                    <a:solidFill>
                      <a:srgbClr val="EA6131"/>
                    </a:solidFill>
                  </a:rPr>
                  <a:t>(</a:t>
                </a:r>
                <a:r>
                  <a:rPr lang="sv-SE" i="1">
                    <a:solidFill>
                      <a:srgbClr val="EA6131"/>
                    </a:solidFill>
                  </a:rPr>
                  <a:t>f </a:t>
                </a:r>
                <a:r>
                  <a:rPr lang="sv-SE">
                    <a:solidFill>
                      <a:srgbClr val="EA6131"/>
                    </a:solidFill>
                  </a:rPr>
                  <a:t>(</a:t>
                </a:r>
                <a:r>
                  <a:rPr lang="sv-SE" i="1">
                    <a:solidFill>
                      <a:srgbClr val="EA6131"/>
                    </a:solidFill>
                  </a:rPr>
                  <a:t>x</a:t>
                </a:r>
                <a:r>
                  <a:rPr lang="sv-SE">
                    <a:solidFill>
                      <a:srgbClr val="EA6131"/>
                    </a:solidFill>
                  </a:rPr>
                  <a:t>1. </a:t>
                </a:r>
                <a:r>
                  <a:rPr lang="sv-SE" i="1">
                    <a:solidFill>
                      <a:srgbClr val="EA6131"/>
                    </a:solidFill>
                  </a:rPr>
                  <a:t>x</a:t>
                </a:r>
                <a:r>
                  <a:rPr lang="sv-SE">
                    <a:solidFill>
                      <a:srgbClr val="EA6131"/>
                    </a:solidFill>
                  </a:rPr>
                  <a:t>2. . . . . </a:t>
                </a:r>
                <a:r>
                  <a:rPr lang="sv-SE" i="1">
                    <a:solidFill>
                      <a:srgbClr val="EA6131"/>
                    </a:solidFill>
                  </a:rPr>
                  <a:t>xn</a:t>
                </a:r>
                <a:r>
                  <a:rPr lang="sv-SE">
                    <a:solidFill>
                      <a:srgbClr val="EA6131"/>
                    </a:solidFill>
                  </a:rPr>
                  <a:t>) </a:t>
                </a:r>
                <a:r>
                  <a:rPr lang="en-US">
                    <a:solidFill>
                      <a:srgbClr val="EA6131"/>
                    </a:solidFill>
                  </a:rPr>
                  <a:t>≤</a:t>
                </a:r>
                <a:r>
                  <a:rPr lang="sv-SE">
                    <a:solidFill>
                      <a:srgbClr val="EA6131"/>
                    </a:solidFill>
                  </a:rPr>
                  <a:t> </a:t>
                </a:r>
                <a:r>
                  <a:rPr lang="tr-TR">
                    <a:solidFill>
                      <a:srgbClr val="EA6131"/>
                    </a:solidFill>
                  </a:rPr>
                  <a:t>b1)</a:t>
                </a:r>
                <a:r>
                  <a:rPr lang="tr-TR"/>
                  <a:t>  = </a:t>
                </a:r>
                <a:r>
                  <a:rPr lang="tr-TR" i="1"/>
                  <a:t>f</a:t>
                </a:r>
                <a:r>
                  <a:rPr lang="en-US"/>
                  <a:t>(</a:t>
                </a:r>
                <a:r>
                  <a:rPr lang="en-US" i="1"/>
                  <a:t>x</a:t>
                </a:r>
                <a:r>
                  <a:rPr lang="en-US"/>
                  <a:t>1. </a:t>
                </a:r>
                <a:r>
                  <a:rPr lang="en-US" i="1"/>
                  <a:t>x</a:t>
                </a:r>
                <a:r>
                  <a:rPr lang="en-US"/>
                  <a:t>2. . . . . </a:t>
                </a:r>
                <a:r>
                  <a:rPr lang="en-US" i="1"/>
                  <a:t>xn</a:t>
                </a:r>
                <a:r>
                  <a:rPr lang="en-US"/>
                  <a:t>)  </a:t>
                </a:r>
                <a:r>
                  <a:rPr lang="tr-TR"/>
                  <a:t>&gt; b1</a:t>
                </a:r>
                <a:endParaRPr lang="tr-TR" dirty="0"/>
              </a:p>
              <a:p>
                <a:pPr marL="0" indent="0">
                  <a:buNone/>
                </a:pPr>
                <a:r>
                  <a:rPr lang="tr-TR" i="1"/>
                  <a:t>	</a:t>
                </a:r>
              </a:p>
              <a:p>
                <a:pPr marL="0" indent="0">
                  <a:buNone/>
                </a:pPr>
                <a:r>
                  <a:rPr lang="tr-TR" i="1"/>
                  <a:t>	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tr-TR" dirty="0"/>
                  <a:t>&gt; b1-</a:t>
                </a:r>
                <a:r>
                  <a:rPr lang="en-US" i="1" dirty="0"/>
                  <a:t>My</a:t>
                </a:r>
                <a:r>
                  <a:rPr lang="tr-TR" i="1" dirty="0"/>
                  <a:t> </a:t>
                </a:r>
                <a:r>
                  <a:rPr lang="tr-TR" i="1" dirty="0">
                    <a:sym typeface="Wingdings" panose="05000000000000000000" pitchFamily="2" charset="2"/>
                  </a:rPr>
                  <a:t> </a:t>
                </a:r>
                <a:r>
                  <a:rPr lang="tr-TR" i="1" dirty="0"/>
                  <a:t>f</a:t>
                </a:r>
                <a:r>
                  <a:rPr lang="en-US"/>
                  <a:t>(</a:t>
                </a:r>
                <a:r>
                  <a:rPr lang="en-US" i="1"/>
                  <a:t>x</a:t>
                </a:r>
                <a:r>
                  <a:rPr lang="en-US"/>
                  <a:t>1. </a:t>
                </a:r>
                <a:r>
                  <a:rPr lang="en-US" i="1"/>
                  <a:t>x</a:t>
                </a:r>
                <a:r>
                  <a:rPr lang="en-US"/>
                  <a:t>2. </a:t>
                </a:r>
                <a:r>
                  <a:rPr lang="en-US" dirty="0"/>
                  <a:t>. . </a:t>
                </a:r>
                <a:r>
                  <a:rPr lang="en-US"/>
                  <a:t>. . </a:t>
                </a:r>
                <a:r>
                  <a:rPr lang="en-US" i="1" dirty="0" err="1"/>
                  <a:t>xn</a:t>
                </a:r>
                <a:r>
                  <a:rPr lang="en-US" dirty="0"/>
                  <a:t>) </a:t>
                </a:r>
                <a:r>
                  <a:rPr lang="sv-SE" dirty="0"/>
                  <a:t>≥</a:t>
                </a:r>
                <a:r>
                  <a:rPr lang="tr-TR" dirty="0"/>
                  <a:t> b1+ </a:t>
                </a:r>
                <a14:m>
                  <m:oMath xmlns:m="http://schemas.openxmlformats.org/officeDocument/2006/math">
                    <m:r>
                      <a:rPr lang="tr-TR" i="1" smtClean="0">
                        <a:latin typeface="Cambria Math" panose="02040503050406030204" pitchFamily="18" charset="0"/>
                        <a:ea typeface="Cambria Math" panose="02040503050406030204" pitchFamily="18" charset="0"/>
                      </a:rPr>
                      <m:t>𝜀</m:t>
                    </m:r>
                  </m:oMath>
                </a14:m>
                <a:r>
                  <a:rPr lang="tr-TR" dirty="0"/>
                  <a:t>-</a:t>
                </a:r>
                <a:r>
                  <a:rPr lang="en-US" i="1" dirty="0"/>
                  <a:t>My</a:t>
                </a:r>
                <a:endParaRPr lang="en-US" b="1" dirty="0"/>
              </a:p>
              <a:p>
                <a:pPr marL="0" indent="0">
                  <a:buNone/>
                </a:pPr>
                <a:r>
                  <a:rPr lang="tr-TR" i="1"/>
                  <a:t>	</a:t>
                </a:r>
              </a:p>
              <a:p>
                <a:pPr marL="0" indent="0">
                  <a:buNone/>
                </a:pPr>
                <a:r>
                  <a:rPr lang="tr-TR" i="1"/>
                  <a:t>	g</a:t>
                </a:r>
                <a:r>
                  <a:rPr lang="es-ES" i="1"/>
                  <a:t> </a:t>
                </a:r>
                <a:r>
                  <a:rPr lang="es-ES"/>
                  <a:t>(</a:t>
                </a:r>
                <a:r>
                  <a:rPr lang="es-ES" i="1"/>
                  <a:t>x</a:t>
                </a:r>
                <a:r>
                  <a:rPr lang="es-ES"/>
                  <a:t>1. </a:t>
                </a:r>
                <a:r>
                  <a:rPr lang="es-ES" i="1"/>
                  <a:t>x</a:t>
                </a:r>
                <a:r>
                  <a:rPr lang="es-ES"/>
                  <a:t>2. </a:t>
                </a:r>
                <a:r>
                  <a:rPr lang="es-ES" dirty="0"/>
                  <a:t>. . </a:t>
                </a:r>
                <a:r>
                  <a:rPr lang="es-ES"/>
                  <a:t>. . </a:t>
                </a:r>
                <a:r>
                  <a:rPr lang="es-ES" i="1" dirty="0" err="1"/>
                  <a:t>xn</a:t>
                </a:r>
                <a:r>
                  <a:rPr lang="es-ES" dirty="0"/>
                  <a:t>) </a:t>
                </a:r>
                <a:r>
                  <a:rPr lang="sv-SE" dirty="0"/>
                  <a:t>≥</a:t>
                </a:r>
                <a:r>
                  <a:rPr lang="es-ES" dirty="0"/>
                  <a:t> </a:t>
                </a:r>
                <a:r>
                  <a:rPr lang="tr-TR" dirty="0"/>
                  <a:t>b2-</a:t>
                </a:r>
                <a:r>
                  <a:rPr lang="es-ES" i="1" dirty="0"/>
                  <a:t>M</a:t>
                </a:r>
                <a:r>
                  <a:rPr lang="es-ES" dirty="0"/>
                  <a:t>(1 </a:t>
                </a:r>
                <a:r>
                  <a:rPr lang="tr-TR" dirty="0"/>
                  <a:t>-</a:t>
                </a:r>
                <a:r>
                  <a:rPr lang="es-ES" dirty="0"/>
                  <a:t> </a:t>
                </a:r>
                <a:r>
                  <a:rPr lang="es-ES" i="1" dirty="0"/>
                  <a:t>y</a:t>
                </a:r>
                <a:r>
                  <a:rPr lang="es-ES" dirty="0"/>
                  <a:t>)</a:t>
                </a:r>
                <a:endParaRPr lang="es-ES" b="1" dirty="0"/>
              </a:p>
              <a:p>
                <a:pPr marL="0" indent="0">
                  <a:buNone/>
                </a:pPr>
                <a:r>
                  <a:rPr lang="tr-TR" i="1"/>
                  <a:t>	</a:t>
                </a:r>
              </a:p>
              <a:p>
                <a:pPr marL="0" indent="0">
                  <a:buNone/>
                </a:pPr>
                <a:r>
                  <a:rPr lang="tr-TR"/>
                  <a:t>	</a:t>
                </a:r>
                <a:r>
                  <a:rPr lang="tr-TR" i="1"/>
                  <a:t>y </a:t>
                </a:r>
                <a:r>
                  <a:rPr lang="tr-TR" i="1" dirty="0"/>
                  <a:t>=</a:t>
                </a:r>
                <a:r>
                  <a:rPr lang="tr-TR" dirty="0"/>
                  <a:t> 0 veya 1</a:t>
                </a:r>
              </a:p>
              <a:p>
                <a:endParaRPr lang="tr-TR"/>
              </a:p>
            </p:txBody>
          </p:sp>
        </mc:Choice>
        <mc:Fallback xmlns="">
          <p:sp>
            <p:nvSpPr>
              <p:cNvPr id="2" name="İçerik Yer Tutucusu 1">
                <a:extLst>
                  <a:ext uri="{FF2B5EF4-FFF2-40B4-BE49-F238E27FC236}">
                    <a16:creationId xmlns:a16="http://schemas.microsoft.com/office/drawing/2014/main" id="{A190CB11-C4F7-97E5-C321-75F12BCA84DD}"/>
                  </a:ext>
                </a:extLst>
              </p:cNvPr>
              <p:cNvSpPr>
                <a:spLocks noGrp="1" noRot="1" noChangeAspect="1" noMove="1" noResize="1" noEditPoints="1" noAdjustHandles="1" noChangeArrowheads="1" noChangeShapeType="1" noTextEdit="1"/>
              </p:cNvSpPr>
              <p:nvPr>
                <p:ph idx="1"/>
              </p:nvPr>
            </p:nvSpPr>
            <p:spPr>
              <a:blipFill>
                <a:blip r:embed="rId2"/>
                <a:stretch>
                  <a:fillRect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18C1710-27C6-6AAC-9A64-36AD20635335}"/>
              </a:ext>
            </a:extLst>
          </p:cNvPr>
          <p:cNvSpPr>
            <a:spLocks noGrp="1"/>
          </p:cNvSpPr>
          <p:nvPr>
            <p:ph type="title"/>
          </p:nvPr>
        </p:nvSpPr>
        <p:spPr/>
        <p:txBody>
          <a:bodyPr>
            <a:normAutofit/>
          </a:bodyPr>
          <a:lstStyle/>
          <a:p>
            <a:r>
              <a:rPr lang="tr-TR"/>
              <a:t>Eğer Kısıtları (If–Then Constraints) </a:t>
            </a:r>
            <a:r>
              <a:rPr lang="tr-TR">
                <a:solidFill>
                  <a:srgbClr val="EA6131"/>
                </a:solidFill>
              </a:rPr>
              <a:t>Eğer … ise o zaman ….</a:t>
            </a:r>
          </a:p>
        </p:txBody>
      </p:sp>
    </p:spTree>
    <p:extLst>
      <p:ext uri="{BB962C8B-B14F-4D97-AF65-F5344CB8AC3E}">
        <p14:creationId xmlns:p14="http://schemas.microsoft.com/office/powerpoint/2010/main" val="398995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ED445F6-6D90-68AA-3705-AFF1EBE6325D}"/>
              </a:ext>
            </a:extLst>
          </p:cNvPr>
          <p:cNvSpPr>
            <a:spLocks noGrp="1"/>
          </p:cNvSpPr>
          <p:nvPr>
            <p:ph type="title"/>
          </p:nvPr>
        </p:nvSpPr>
        <p:spPr/>
        <p:txBody>
          <a:bodyPr/>
          <a:lstStyle/>
          <a:p>
            <a:r>
              <a:rPr lang="tr-TR"/>
              <a:t>Eğer Kısıtları (If–Then Constraints) </a:t>
            </a:r>
            <a:r>
              <a:rPr lang="tr-TR">
                <a:solidFill>
                  <a:srgbClr val="EA6131"/>
                </a:solidFill>
              </a:rPr>
              <a:t>Eğer … ise o zaman ….</a:t>
            </a:r>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7C455602-2A46-EA0B-3603-D8AE9681FA93}"/>
                  </a:ext>
                </a:extLst>
              </p:cNvPr>
              <p:cNvSpPr txBox="1"/>
              <p:nvPr/>
            </p:nvSpPr>
            <p:spPr>
              <a:xfrm>
                <a:off x="395536" y="1556792"/>
                <a:ext cx="8114493" cy="4261038"/>
              </a:xfrm>
              <a:prstGeom prst="rect">
                <a:avLst/>
              </a:prstGeom>
              <a:noFill/>
            </p:spPr>
            <p:txBody>
              <a:bodyPr wrap="square">
                <a:spAutoFit/>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If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≤5</m:t>
                    </m:r>
                  </m:oMath>
                </a14:m>
                <a:r>
                  <a:rPr lang="tr-TR" sz="1800" kern="0">
                    <a:solidFill>
                      <a:srgbClr val="EA613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then </a:t>
                </a:r>
                <a14:m>
                  <m:oMath xmlns:m="http://schemas.openxmlformats.org/officeDocument/2006/math">
                    <m:r>
                      <a:rPr lang="tr-TR" sz="1800" i="1" kern="0" smtClea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solidFill>
                          <a:srgbClr val="EA6131"/>
                        </a:solidFill>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tr-TR" sz="1600" kern="100">
                  <a:solidFill>
                    <a:srgbClr val="EA613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Kısıt Veya (Either-Or) formuna dönüştürülür.</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𝑛𝑜𝑡</m:t>
                    </m:r>
                    <m:d>
                      <m:dPr>
                        <m:ctrlP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𝑥</m:t>
                            </m:r>
                          </m:e>
                          <m: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2</m:t>
                            </m:r>
                          </m:sub>
                        </m:sSub>
                        <m:r>
                          <a:rPr lang="tr-TR" i="1" kern="0">
                            <a:solidFill>
                              <a:srgbClr val="EA6131"/>
                            </a:solidFill>
                            <a:latin typeface="Cambria Math" panose="02040503050406030204" pitchFamily="18" charset="0"/>
                            <a:ea typeface="Times New Roman" panose="02020603050405020304" pitchFamily="18" charset="0"/>
                            <a:cs typeface="Times New Roman" panose="02020603050405020304" pitchFamily="18" charset="0"/>
                          </a:rPr>
                          <m:t>≤5</m:t>
                        </m:r>
                      </m:e>
                    </m:d>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&gt; 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veya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𝜖</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0, 1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Burada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problemin çözünürlük değeridir. Eğer problemde, kısıt sağ taraf değerindeki değişim en küçük değeri bir ise </a:t>
                </a: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𝜀</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=1 olarak seçilir. </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etin kutusu 3">
                <a:extLst>
                  <a:ext uri="{FF2B5EF4-FFF2-40B4-BE49-F238E27FC236}">
                    <a16:creationId xmlns:a16="http://schemas.microsoft.com/office/drawing/2014/main" id="{7C455602-2A46-EA0B-3603-D8AE9681FA93}"/>
                  </a:ext>
                </a:extLst>
              </p:cNvPr>
              <p:cNvSpPr txBox="1">
                <a:spLocks noRot="1" noChangeAspect="1" noMove="1" noResize="1" noEditPoints="1" noAdjustHandles="1" noChangeArrowheads="1" noChangeShapeType="1" noTextEdit="1"/>
              </p:cNvSpPr>
              <p:nvPr/>
            </p:nvSpPr>
            <p:spPr>
              <a:xfrm>
                <a:off x="395536" y="1556792"/>
                <a:ext cx="8114493" cy="4261038"/>
              </a:xfrm>
              <a:prstGeom prst="rect">
                <a:avLst/>
              </a:prstGeom>
              <a:blipFill>
                <a:blip r:embed="rId2"/>
                <a:stretch>
                  <a:fillRect l="-676" t="-715" r="-376" b="-1288"/>
                </a:stretch>
              </a:blipFill>
            </p:spPr>
            <p:txBody>
              <a:bodyPr/>
              <a:lstStyle/>
              <a:p>
                <a:r>
                  <a:rPr lang="tr-TR">
                    <a:noFill/>
                  </a:rPr>
                  <a:t> </a:t>
                </a:r>
              </a:p>
            </p:txBody>
          </p:sp>
        </mc:Fallback>
      </mc:AlternateContent>
    </p:spTree>
    <p:extLst>
      <p:ext uri="{BB962C8B-B14F-4D97-AF65-F5344CB8AC3E}">
        <p14:creationId xmlns:p14="http://schemas.microsoft.com/office/powerpoint/2010/main" val="403716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92079" y="4149080"/>
            <a:ext cx="3600395" cy="24369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Optimum çözümlerin tamsayılı yapılması</a:t>
            </a:r>
            <a:endParaRPr lang="en-US" altLang="ko-KR" sz="1300" dirty="0">
              <a:solidFill>
                <a:srgbClr val="5E4722"/>
              </a:solidFill>
              <a:latin typeface="+mj-lt"/>
              <a:ea typeface="맑은 고딕" pitchFamily="50" charset="-127"/>
            </a:endParaRP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Dal ve Sınır Algoritması</a:t>
            </a:r>
          </a:p>
          <a:p>
            <a:pPr lvl="1"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Gomory Kesme Düzlemi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Sıfır ve bir tam sayılı programlama</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Mantıksal ifadelerin modellenmesi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Örnek problemler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1126236" y="4149080"/>
            <a:ext cx="3877811" cy="992981"/>
            <a:chOff x="1890822" y="4221088"/>
            <a:chExt cx="3562505" cy="992981"/>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3545623" cy="992981"/>
              <a:chOff x="2219144" y="3284144"/>
              <a:chExt cx="3545623" cy="992981"/>
            </a:xfrm>
          </p:grpSpPr>
          <p:sp>
            <p:nvSpPr>
              <p:cNvPr id="10" name="Text Box 5"/>
              <p:cNvSpPr txBox="1">
                <a:spLocks noChangeArrowheads="1"/>
              </p:cNvSpPr>
              <p:nvPr/>
            </p:nvSpPr>
            <p:spPr bwMode="auto">
              <a:xfrm>
                <a:off x="2894079" y="3284144"/>
                <a:ext cx="2870688"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Tamsayılı Programlama</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552543"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5</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600164"/>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Optimum çözümü tamsayılılaştırma, 0-1 tamsayılı programlama ve mantıksal ifadelerin modellenmesi</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898CB2E-F2E2-3959-1740-DBFA570A93B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1</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𝑀𝑦</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5898CB2E-F2E2-3959-1740-DBFA570A93B8}"/>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E034877-4C55-D6A7-4622-797BD0C0EF1A}"/>
              </a:ext>
            </a:extLst>
          </p:cNvPr>
          <p:cNvSpPr>
            <a:spLocks noGrp="1"/>
          </p:cNvSpPr>
          <p:nvPr>
            <p:ph type="title"/>
          </p:nvPr>
        </p:nvSpPr>
        <p:spPr/>
        <p:txBody>
          <a:bodyPr/>
          <a:lstStyle/>
          <a:p>
            <a:r>
              <a:rPr lang="tr-TR"/>
              <a:t>N kısıtın sadece k adeti sağlanacaksa (K out of N )</a:t>
            </a:r>
          </a:p>
        </p:txBody>
      </p:sp>
    </p:spTree>
    <p:extLst>
      <p:ext uri="{BB962C8B-B14F-4D97-AF65-F5344CB8AC3E}">
        <p14:creationId xmlns:p14="http://schemas.microsoft.com/office/powerpoint/2010/main" val="225419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D8998B2-1B04-65F5-685A-A2F27F49F37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1</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𝑛</m:t>
                              </m:r>
                            </m:sub>
                          </m:sSub>
                        </m:e>
                      </m:d>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b="0" i="1" smtClean="0">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b="0" i="1" smtClean="0">
                              <a:latin typeface="Cambria Math" panose="02040503050406030204" pitchFamily="18" charset="0"/>
                              <a:ea typeface="Cambria Math" panose="02040503050406030204" pitchFamily="18" charset="0"/>
                            </a:rPr>
                            <m:t>𝑁</m:t>
                          </m:r>
                        </m:sub>
                      </m:sSub>
                    </m:oMath>
                  </m:oMathPara>
                </a14:m>
                <a:endParaRPr lang="tr-TR" dirty="0">
                  <a:ea typeface="Cambria Math" panose="02040503050406030204" pitchFamily="18" charset="0"/>
                </a:endParaRPr>
              </a:p>
              <a:p>
                <a:pPr marL="0" indent="0">
                  <a:buNone/>
                </a:pPr>
                <a:r>
                  <a:rPr lang="tr-TR" dirty="0">
                    <a:ea typeface="Cambria Math" panose="02040503050406030204" pitchFamily="18" charset="0"/>
                  </a:rPr>
                  <a:t>Kısıtlar şu şekilde tanımlanır</a:t>
                </a: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1</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2</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𝑓</m:t>
                          </m:r>
                        </m:e>
                        <m:sub>
                          <m:r>
                            <a:rPr lang="tr-TR" i="1">
                              <a:latin typeface="Cambria Math" panose="02040503050406030204" pitchFamily="18" charset="0"/>
                            </a:rPr>
                            <m:t>𝑁</m:t>
                          </m:r>
                        </m:sub>
                      </m:sSub>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smtClean="0">
                              <a:latin typeface="Cambria Math" panose="02040503050406030204" pitchFamily="18" charset="0"/>
                            </a:rPr>
                            <m:t>.</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𝑛</m:t>
                              </m:r>
                            </m:sub>
                          </m:sSub>
                        </m:e>
                      </m:d>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𝑏</m:t>
                          </m:r>
                        </m:e>
                        <m:sub>
                          <m:r>
                            <a:rPr lang="tr-TR" i="1">
                              <a:latin typeface="Cambria Math" panose="02040503050406030204" pitchFamily="18" charset="0"/>
                              <a:ea typeface="Cambria Math" panose="02040503050406030204" pitchFamily="18" charset="0"/>
                            </a:rPr>
                            <m:t>𝑁</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(1−</m:t>
                          </m:r>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𝑁</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𝑁</m:t>
                          </m:r>
                        </m:sup>
                        <m:e>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e>
                      </m:nary>
                    </m:oMath>
                  </m:oMathPara>
                </a14:m>
                <a:endParaRPr lang="tr-TR" dirty="0">
                  <a:ea typeface="Cambria Math" panose="02040503050406030204" pitchFamily="18" charset="0"/>
                </a:endParaRPr>
              </a:p>
              <a:p>
                <a:endParaRPr lang="tr-TR" dirty="0"/>
              </a:p>
              <a:p>
                <a:endParaRPr lang="tr-TR"/>
              </a:p>
            </p:txBody>
          </p:sp>
        </mc:Choice>
        <mc:Fallback xmlns="">
          <p:sp>
            <p:nvSpPr>
              <p:cNvPr id="2" name="İçerik Yer Tutucusu 1">
                <a:extLst>
                  <a:ext uri="{FF2B5EF4-FFF2-40B4-BE49-F238E27FC236}">
                    <a16:creationId xmlns:a16="http://schemas.microsoft.com/office/drawing/2014/main" id="{8D8998B2-1B04-65F5-685A-A2F27F49F37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349C691-D390-3B23-5C56-ABFEFF2AFF07}"/>
              </a:ext>
            </a:extLst>
          </p:cNvPr>
          <p:cNvSpPr>
            <a:spLocks noGrp="1"/>
          </p:cNvSpPr>
          <p:nvPr>
            <p:ph type="title"/>
          </p:nvPr>
        </p:nvSpPr>
        <p:spPr>
          <a:xfrm>
            <a:off x="179511" y="-29264"/>
            <a:ext cx="8618549" cy="796908"/>
          </a:xfrm>
        </p:spPr>
        <p:txBody>
          <a:bodyPr>
            <a:normAutofit fontScale="90000"/>
          </a:bodyPr>
          <a:lstStyle/>
          <a:p>
            <a:r>
              <a:rPr lang="tr-TR"/>
              <a:t>N kısıtın sadece k adeti sağlanacaksa (K out of N ) –Alternatif Yazım</a:t>
            </a:r>
          </a:p>
        </p:txBody>
      </p:sp>
    </p:spTree>
    <p:extLst>
      <p:ext uri="{BB962C8B-B14F-4D97-AF65-F5344CB8AC3E}">
        <p14:creationId xmlns:p14="http://schemas.microsoft.com/office/powerpoint/2010/main" val="151549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FA0C9DA-FEA6-4F30-ED46-46F09A298AB0}"/>
                  </a:ext>
                </a:extLst>
              </p:cNvPr>
              <p:cNvSpPr>
                <a:spLocks noGrp="1"/>
              </p:cNvSpPr>
              <p:nvPr>
                <p:ph idx="1"/>
              </p:nvPr>
            </p:nvSpPr>
            <p:spPr/>
            <p:txBody>
              <a:bodyPr/>
              <a:lstStyle/>
              <a:p>
                <a:pPr marL="0" indent="0">
                  <a:buNone/>
                </a:pPr>
                <a:endParaRPr lang="tr-TR" b="0" i="1">
                  <a:latin typeface="Cambria Math" panose="02040503050406030204" pitchFamily="18" charset="0"/>
                </a:endParaRPr>
              </a:p>
              <a:p>
                <a:pPr marL="0" indent="0">
                  <a:buNone/>
                </a:pPr>
                <a:r>
                  <a:rPr lang="tr-TR" b="0" i="1">
                    <a:latin typeface="Cambria Math" panose="02040503050406030204" pitchFamily="18" charset="0"/>
                  </a:rPr>
                  <a:t>Bir işin miktarından bağımsız olarak yapılması durumunda katlanılan ancak yapılmaması durumda bulunmayan maliyetin modellenmesini ifade eder. </a:t>
                </a:r>
              </a:p>
              <a:p>
                <a:pPr marL="0" indent="0">
                  <a:buNone/>
                </a:pPr>
                <a:endParaRPr lang="tr-TR" b="0" i="1">
                  <a:latin typeface="Cambria Math" panose="02040503050406030204" pitchFamily="18" charset="0"/>
                </a:endParaRPr>
              </a:p>
              <a:p>
                <a:pPr marL="0" indent="0">
                  <a:buNone/>
                </a:pPr>
                <a:endParaRPr lang="tr-TR"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𝑘</m:t>
                              </m:r>
                            </m:e>
                            <m:sub>
                              <m:r>
                                <a:rPr lang="tr-TR" b="0" i="1" smtClean="0">
                                  <a:latin typeface="Cambria Math" panose="02040503050406030204" pitchFamily="18" charset="0"/>
                                </a:rPr>
                                <m:t>𝑖</m:t>
                              </m:r>
                            </m:sub>
                          </m:sSub>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𝑐</m:t>
                              </m:r>
                            </m:e>
                            <m:sub>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rPr>
                            <m:t> </m:t>
                          </m:r>
                        </m:e>
                      </m:nary>
                    </m:oMath>
                  </m:oMathPara>
                </a14:m>
                <a:endParaRPr lang="tr-TR" dirty="0"/>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𝑛</m:t>
                          </m:r>
                        </m:e>
                      </m:nary>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𝑖</m:t>
                          </m:r>
                        </m:sub>
                      </m:sSub>
                    </m:oMath>
                  </m:oMathPara>
                </a14:m>
                <a:endParaRPr lang="tr-TR"/>
              </a:p>
            </p:txBody>
          </p:sp>
        </mc:Choice>
        <mc:Fallback xmlns="">
          <p:sp>
            <p:nvSpPr>
              <p:cNvPr id="2" name="İçerik Yer Tutucusu 1">
                <a:extLst>
                  <a:ext uri="{FF2B5EF4-FFF2-40B4-BE49-F238E27FC236}">
                    <a16:creationId xmlns:a16="http://schemas.microsoft.com/office/drawing/2014/main" id="{0FA0C9DA-FEA6-4F30-ED46-46F09A298AB0}"/>
                  </a:ext>
                </a:extLst>
              </p:cNvPr>
              <p:cNvSpPr>
                <a:spLocks noGrp="1" noRot="1" noChangeAspect="1" noMove="1" noResize="1" noEditPoints="1" noAdjustHandles="1" noChangeArrowheads="1" noChangeShapeType="1" noTextEdit="1"/>
              </p:cNvSpPr>
              <p:nvPr>
                <p:ph idx="1"/>
              </p:nvPr>
            </p:nvSpPr>
            <p:spPr>
              <a:blipFill>
                <a:blip r:embed="rId2"/>
                <a:stretch>
                  <a:fillRect l="-435" r="-14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B70197C-10DB-204C-DE68-B575722587D4}"/>
              </a:ext>
            </a:extLst>
          </p:cNvPr>
          <p:cNvSpPr>
            <a:spLocks noGrp="1"/>
          </p:cNvSpPr>
          <p:nvPr>
            <p:ph type="title"/>
          </p:nvPr>
        </p:nvSpPr>
        <p:spPr/>
        <p:txBody>
          <a:bodyPr/>
          <a:lstStyle/>
          <a:p>
            <a:r>
              <a:rPr lang="tr-TR"/>
              <a:t>Sabit Maliyet (Var Yok Durumu)</a:t>
            </a:r>
          </a:p>
        </p:txBody>
      </p:sp>
    </p:spTree>
    <p:extLst>
      <p:ext uri="{BB962C8B-B14F-4D97-AF65-F5344CB8AC3E}">
        <p14:creationId xmlns:p14="http://schemas.microsoft.com/office/powerpoint/2010/main" val="152750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BE61203-1E29-9765-88E9-3BDD7F482F13}"/>
              </a:ext>
            </a:extLst>
          </p:cNvPr>
          <p:cNvSpPr>
            <a:spLocks noGrp="1"/>
          </p:cNvSpPr>
          <p:nvPr>
            <p:ph type="title"/>
          </p:nvPr>
        </p:nvSpPr>
        <p:spPr/>
        <p:txBody>
          <a:bodyPr/>
          <a:lstStyle/>
          <a:p>
            <a:r>
              <a:rPr lang="tr-TR"/>
              <a:t>N Mümkün Değerden Birini Alan Fonksiyonlar</a:t>
            </a:r>
          </a:p>
        </p:txBody>
      </p:sp>
      <p:pic>
        <p:nvPicPr>
          <p:cNvPr id="4" name="Picture 3">
            <a:extLst>
              <a:ext uri="{FF2B5EF4-FFF2-40B4-BE49-F238E27FC236}">
                <a16:creationId xmlns:a16="http://schemas.microsoft.com/office/drawing/2014/main" id="{FAA5E9BE-EEB1-6FC4-10D4-D385481639CC}"/>
              </a:ext>
            </a:extLst>
          </p:cNvPr>
          <p:cNvPicPr>
            <a:picLocks noGrp="1" noChangeAspect="1"/>
          </p:cNvPicPr>
          <p:nvPr>
            <p:ph idx="1"/>
          </p:nvPr>
        </p:nvPicPr>
        <p:blipFill>
          <a:blip r:embed="rId2"/>
          <a:stretch>
            <a:fillRect/>
          </a:stretch>
        </p:blipFill>
        <p:spPr>
          <a:xfrm>
            <a:off x="304689" y="1124744"/>
            <a:ext cx="8402637" cy="3397557"/>
          </a:xfrm>
          <a:prstGeom prst="rect">
            <a:avLst/>
          </a:prstGeom>
        </p:spPr>
      </p:pic>
    </p:spTree>
    <p:extLst>
      <p:ext uri="{BB962C8B-B14F-4D97-AF65-F5344CB8AC3E}">
        <p14:creationId xmlns:p14="http://schemas.microsoft.com/office/powerpoint/2010/main" val="929074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16477AD-4EDD-7236-D790-6732988CD490}"/>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0720094-F60F-B2ED-A90C-820755D556C4}"/>
                  </a:ext>
                </a:extLst>
              </p:cNvPr>
              <p:cNvSpPr txBox="1"/>
              <p:nvPr/>
            </p:nvSpPr>
            <p:spPr bwMode="auto">
              <a:xfrm>
                <a:off x="542313" y="4071145"/>
                <a:ext cx="2974975" cy="870024"/>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r>
                        <a:rPr lang="tr-TR" i="1">
                          <a:solidFill>
                            <a:srgbClr val="000000"/>
                          </a:solidFill>
                          <a:latin typeface="Cambria Math" panose="02040503050406030204" pitchFamily="18" charset="0"/>
                        </a:rPr>
                        <m:t>⇒</m:t>
                      </m:r>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Para>
                </a14:m>
                <a:endParaRPr lang="tr-TR" dirty="0"/>
              </a:p>
            </p:txBody>
          </p:sp>
        </mc:Choice>
        <mc:Fallback xmlns="">
          <p:sp>
            <p:nvSpPr>
              <p:cNvPr id="5" name="Object 4">
                <a:extLst>
                  <a:ext uri="{FF2B5EF4-FFF2-40B4-BE49-F238E27FC236}">
                    <a16:creationId xmlns:a16="http://schemas.microsoft.com/office/drawing/2014/main" id="{B0720094-F60F-B2ED-A90C-820755D556C4}"/>
                  </a:ext>
                </a:extLst>
              </p:cNvPr>
              <p:cNvSpPr txBox="1">
                <a:spLocks noRot="1" noChangeAspect="1" noMove="1" noResize="1" noEditPoints="1" noAdjustHandles="1" noChangeArrowheads="1" noChangeShapeType="1" noTextEdit="1"/>
              </p:cNvSpPr>
              <p:nvPr/>
            </p:nvSpPr>
            <p:spPr bwMode="auto">
              <a:xfrm>
                <a:off x="542313" y="4071145"/>
                <a:ext cx="2974975" cy="870024"/>
              </a:xfrm>
              <a:prstGeom prst="rect">
                <a:avLst/>
              </a:prstGeom>
              <a:blipFill>
                <a:blip r:embed="rId2"/>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B7761663-F165-6E34-5533-ED566EE0359C}"/>
                  </a:ext>
                </a:extLst>
              </p:cNvPr>
              <p:cNvSpPr txBox="1"/>
              <p:nvPr/>
            </p:nvSpPr>
            <p:spPr bwMode="auto">
              <a:xfrm>
                <a:off x="4280256" y="1124744"/>
                <a:ext cx="3263900" cy="194421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d>
                            <m:dPr>
                              <m:begChr m:val="|"/>
                              <m:endChr m:val="|"/>
                              <m:ctrlPr>
                                <a:rPr lang="tr-TR" i="1">
                                  <a:solidFill>
                                    <a:srgbClr val="000000"/>
                                  </a:solidFill>
                                  <a:latin typeface="Cambria Math" panose="02040503050406030204" pitchFamily="18" charset="0"/>
                                </a:rPr>
                              </m:ctrlPr>
                            </m:dPr>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Sub>
                      <m:r>
                        <m:rPr>
                          <m:nor/>
                        </m:rPr>
                        <a:rPr lang="tr-TR">
                          <a:solidFill>
                            <a:srgbClr val="000000"/>
                          </a:solidFill>
                          <a:latin typeface="Cambria Math" panose="02040503050406030204" pitchFamily="18" charset="0"/>
                        </a:rPr>
                        <m:t> </m:t>
                      </m:r>
                      <m:r>
                        <m:rPr>
                          <m:nor/>
                        </m:rPr>
                        <a:rPr lang="tr-TR" b="0" i="0" smtClean="0">
                          <a:solidFill>
                            <a:srgbClr val="000000"/>
                          </a:solidFill>
                          <a:latin typeface="Cambria Math" panose="02040503050406030204" pitchFamily="18" charset="0"/>
                        </a:rPr>
                        <m:t>s</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n</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rland</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r</m:t>
                      </m:r>
                      <m:r>
                        <m:rPr>
                          <m:nor/>
                        </m:rPr>
                        <a:rPr lang="tr-TR" b="0" i="0" smtClean="0">
                          <a:solidFill>
                            <a:srgbClr val="000000"/>
                          </a:solidFill>
                          <a:latin typeface="Cambria Math" panose="02040503050406030204" pitchFamily="18" charset="0"/>
                        </a:rPr>
                        <m:t>ı</m:t>
                      </m:r>
                      <m:r>
                        <m:rPr>
                          <m:nor/>
                        </m:rPr>
                        <a:rPr lang="tr-TR" b="0" i="0" smtClean="0">
                          <a:solidFill>
                            <a:srgbClr val="000000"/>
                          </a:solidFill>
                          <a:latin typeface="Cambria Math" panose="02040503050406030204" pitchFamily="18" charset="0"/>
                        </a:rPr>
                        <m:t>lmam</m:t>
                      </m:r>
                      <m:r>
                        <m:rPr>
                          <m:nor/>
                        </m:rPr>
                        <a:rPr lang="tr-TR" b="0" i="0" smtClean="0">
                          <a:solidFill>
                            <a:srgbClr val="000000"/>
                          </a:solidFill>
                          <a:latin typeface="Cambria Math" panose="02040503050406030204" pitchFamily="18" charset="0"/>
                        </a:rPr>
                        <m:t>ış</m:t>
                      </m:r>
                    </m:oMath>
                  </m:oMathPara>
                </a14:m>
                <a:endParaRPr lang="tr-TR" dirty="0"/>
              </a:p>
            </p:txBody>
          </p:sp>
        </mc:Choice>
        <mc:Fallback xmlns="">
          <p:sp>
            <p:nvSpPr>
              <p:cNvPr id="6" name="Object 5">
                <a:extLst>
                  <a:ext uri="{FF2B5EF4-FFF2-40B4-BE49-F238E27FC236}">
                    <a16:creationId xmlns:a16="http://schemas.microsoft.com/office/drawing/2014/main" id="{B7761663-F165-6E34-5533-ED566EE0359C}"/>
                  </a:ext>
                </a:extLst>
              </p:cNvPr>
              <p:cNvSpPr txBox="1">
                <a:spLocks noRot="1" noChangeAspect="1" noMove="1" noResize="1" noEditPoints="1" noAdjustHandles="1" noChangeArrowheads="1" noChangeShapeType="1" noTextEdit="1"/>
              </p:cNvSpPr>
              <p:nvPr/>
            </p:nvSpPr>
            <p:spPr bwMode="auto">
              <a:xfrm>
                <a:off x="4280256" y="1124744"/>
                <a:ext cx="3263900" cy="1944216"/>
              </a:xfrm>
              <a:prstGeom prst="rect">
                <a:avLst/>
              </a:prstGeom>
              <a:blipFill>
                <a:blip r:embed="rId3"/>
                <a:stretch>
                  <a:fillRect/>
                </a:stretch>
              </a:blipFill>
              <a:ln w="9525">
                <a:solidFill>
                  <a:schemeClr val="tx1"/>
                </a:solidFill>
                <a:miter lim="800000"/>
                <a:headEnd/>
                <a:tailEnd/>
              </a:ln>
              <a:effectLst/>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Object 8">
                <a:extLst>
                  <a:ext uri="{FF2B5EF4-FFF2-40B4-BE49-F238E27FC236}">
                    <a16:creationId xmlns:a16="http://schemas.microsoft.com/office/drawing/2014/main" id="{87C9DB98-8F14-8BFD-3484-A0C06C05C09A}"/>
                  </a:ext>
                </a:extLst>
              </p:cNvPr>
              <p:cNvSpPr txBox="1"/>
              <p:nvPr/>
            </p:nvSpPr>
            <p:spPr bwMode="auto">
              <a:xfrm>
                <a:off x="4279718" y="4071144"/>
                <a:ext cx="4192588" cy="1878136"/>
              </a:xfrm>
              <a:prstGeom prst="rect">
                <a:avLst/>
              </a:prstGeom>
              <a:no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tr-TR">
                          <a:solidFill>
                            <a:srgbClr val="000000"/>
                          </a:solidFill>
                          <a:latin typeface="Cambria Math" panose="02040503050406030204" pitchFamily="18" charset="0"/>
                        </a:rPr>
                        <m:t>min</m:t>
                      </m:r>
                      <m:r>
                        <m:rPr>
                          <m:nor/>
                        </m:rPr>
                        <a:rPr lang="tr-TR">
                          <a:solidFill>
                            <a:srgbClr val="000000"/>
                          </a:solidFill>
                          <a:latin typeface="Cambria Math" panose="02040503050406030204" pitchFamily="18" charset="0"/>
                        </a:rPr>
                        <m:t> </m:t>
                      </m:r>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𝑡</m:t>
                          </m:r>
                        </m:sub>
                        <m:sup/>
                        <m:e>
                          <m:d>
                            <m:dPr>
                              <m:ctrlPr>
                                <a:rPr lang="tr-TR" i="1">
                                  <a:solidFill>
                                    <a:srgbClr val="000000"/>
                                  </a:solidFill>
                                  <a:latin typeface="Cambria Math" panose="02040503050406030204" pitchFamily="18" charset="0"/>
                                </a:rPr>
                              </m:ctrlPr>
                            </m:dPr>
                            <m:e>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e>
                          </m:d>
                        </m:e>
                      </m:nary>
                    </m:oMath>
                    <m:oMath xmlns:m="http://schemas.openxmlformats.org/officeDocument/2006/math">
                      <m:nary>
                        <m:naryPr>
                          <m:chr m:val="∑"/>
                          <m:supHide m:val="on"/>
                          <m:ctrlPr>
                            <a:rPr lang="tr-TR" i="1">
                              <a:solidFill>
                                <a:srgbClr val="000000"/>
                              </a:solidFill>
                              <a:latin typeface="Cambria Math" panose="02040503050406030204" pitchFamily="18" charset="0"/>
                            </a:rPr>
                          </m:ctrlPr>
                        </m:naryPr>
                        <m:sub>
                          <m:r>
                            <a:rPr lang="tr-TR" i="1">
                              <a:solidFill>
                                <a:srgbClr val="000000"/>
                              </a:solidFill>
                              <a:latin typeface="Cambria Math" panose="02040503050406030204" pitchFamily="18" charset="0"/>
                            </a:rPr>
                            <m:t>𝑗</m:t>
                          </m:r>
                        </m:sub>
                        <m:sup/>
                        <m:e>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𝑎</m:t>
                              </m:r>
                            </m:e>
                            <m:sub>
                              <m:r>
                                <a:rPr lang="tr-TR" i="1">
                                  <a:solidFill>
                                    <a:srgbClr val="000000"/>
                                  </a:solidFill>
                                  <a:latin typeface="Cambria Math" panose="02040503050406030204" pitchFamily="18" charset="0"/>
                                </a:rPr>
                                <m:t>𝑗</m:t>
                              </m:r>
                            </m:sub>
                          </m:sSub>
                        </m:e>
                      </m:nary>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𝑏</m:t>
                          </m:r>
                        </m:e>
                        <m:sub>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oMath>
                    <m:oMath xmlns:m="http://schemas.openxmlformats.org/officeDocument/2006/math">
                      <m:sSub>
                        <m:sSubPr>
                          <m:ctrlPr>
                            <a:rPr lang="tr-TR" i="1">
                              <a:solidFill>
                                <a:srgbClr val="000000"/>
                              </a:solidFill>
                              <a:latin typeface="Cambria Math" panose="02040503050406030204" pitchFamily="18" charset="0"/>
                            </a:rPr>
                          </m:ctrlPr>
                        </m:sSubPr>
                        <m:e>
                          <m:r>
                            <a:rPr lang="tr-TR" i="1">
                              <a:solidFill>
                                <a:srgbClr val="000000"/>
                              </a:solidFill>
                              <a:latin typeface="Cambria Math" panose="02040503050406030204" pitchFamily="18" charset="0"/>
                            </a:rPr>
                            <m:t>𝑥</m:t>
                          </m:r>
                        </m:e>
                        <m:sub>
                          <m:r>
                            <a:rPr lang="tr-TR" i="1">
                              <a:solidFill>
                                <a:srgbClr val="000000"/>
                              </a:solidFill>
                              <a:latin typeface="Cambria Math" panose="02040503050406030204" pitchFamily="18" charset="0"/>
                            </a:rPr>
                            <m:t>𝑗</m:t>
                          </m:r>
                          <m:r>
                            <a:rPr lang="tr-TR" i="1" smtClean="0">
                              <a:solidFill>
                                <a:srgbClr val="000000"/>
                              </a:solidFill>
                              <a:latin typeface="Cambria Math" panose="02040503050406030204" pitchFamily="18" charset="0"/>
                            </a:rPr>
                            <m:t>.</m:t>
                          </m:r>
                          <m:r>
                            <a:rPr lang="tr-TR" i="1">
                              <a:solidFill>
                                <a:srgbClr val="000000"/>
                              </a:solidFill>
                              <a:latin typeface="Cambria Math" panose="02040503050406030204" pitchFamily="18" charset="0"/>
                            </a:rPr>
                            <m:t>𝑡</m:t>
                          </m:r>
                        </m:sub>
                      </m:sSub>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r>
                        <a:rPr lang="tr-TR" i="1" smtClean="0">
                          <a:solidFill>
                            <a:srgbClr val="000000"/>
                          </a:solidFill>
                          <a:latin typeface="Cambria Math" panose="02040503050406030204" pitchFamily="18" charset="0"/>
                        </a:rPr>
                        <m:t>.</m:t>
                      </m:r>
                      <m:sSubSup>
                        <m:sSubSupPr>
                          <m:ctrlPr>
                            <a:rPr lang="tr-TR" i="1">
                              <a:solidFill>
                                <a:srgbClr val="000000"/>
                              </a:solidFill>
                              <a:latin typeface="Cambria Math" panose="02040503050406030204" pitchFamily="18" charset="0"/>
                            </a:rPr>
                          </m:ctrlPr>
                        </m:sSubSupPr>
                        <m:e>
                          <m:r>
                            <a:rPr lang="tr-TR" i="1">
                              <a:solidFill>
                                <a:srgbClr val="000000"/>
                              </a:solidFill>
                              <a:latin typeface="Cambria Math" panose="02040503050406030204" pitchFamily="18" charset="0"/>
                            </a:rPr>
                            <m:t>𝑦</m:t>
                          </m:r>
                        </m:e>
                        <m:sub>
                          <m:r>
                            <a:rPr lang="tr-TR" i="1">
                              <a:solidFill>
                                <a:srgbClr val="000000"/>
                              </a:solidFill>
                              <a:latin typeface="Cambria Math" panose="02040503050406030204" pitchFamily="18" charset="0"/>
                            </a:rPr>
                            <m:t>𝑡</m:t>
                          </m:r>
                        </m:sub>
                        <m:sup>
                          <m:r>
                            <a:rPr lang="tr-TR" i="1">
                              <a:solidFill>
                                <a:srgbClr val="000000"/>
                              </a:solidFill>
                              <a:latin typeface="Cambria Math" panose="02040503050406030204" pitchFamily="18" charset="0"/>
                            </a:rPr>
                            <m:t>−</m:t>
                          </m:r>
                        </m:sup>
                      </m:sSubSup>
                      <m:r>
                        <a:rPr lang="tr-TR" i="1">
                          <a:solidFill>
                            <a:srgbClr val="000000"/>
                          </a:solidFill>
                          <a:latin typeface="Cambria Math" panose="02040503050406030204" pitchFamily="18" charset="0"/>
                        </a:rPr>
                        <m:t>≥0</m:t>
                      </m:r>
                    </m:oMath>
                  </m:oMathPara>
                </a14:m>
                <a:endParaRPr lang="tr-TR" dirty="0"/>
              </a:p>
            </p:txBody>
          </p:sp>
        </mc:Choice>
        <mc:Fallback xmlns="">
          <p:sp>
            <p:nvSpPr>
              <p:cNvPr id="7" name="Object 8">
                <a:extLst>
                  <a:ext uri="{FF2B5EF4-FFF2-40B4-BE49-F238E27FC236}">
                    <a16:creationId xmlns:a16="http://schemas.microsoft.com/office/drawing/2014/main" id="{87C9DB98-8F14-8BFD-3484-A0C06C05C09A}"/>
                  </a:ext>
                </a:extLst>
              </p:cNvPr>
              <p:cNvSpPr txBox="1">
                <a:spLocks noRot="1" noChangeAspect="1" noMove="1" noResize="1" noEditPoints="1" noAdjustHandles="1" noChangeArrowheads="1" noChangeShapeType="1" noTextEdit="1"/>
              </p:cNvSpPr>
              <p:nvPr/>
            </p:nvSpPr>
            <p:spPr bwMode="auto">
              <a:xfrm>
                <a:off x="4279718" y="4071144"/>
                <a:ext cx="4192588" cy="1878136"/>
              </a:xfrm>
              <a:prstGeom prst="rect">
                <a:avLst/>
              </a:prstGeom>
              <a:blipFill>
                <a:blip r:embed="rId4"/>
                <a:stretch>
                  <a:fillRect/>
                </a:stretch>
              </a:blipFill>
              <a:ln w="9525">
                <a:solidFill>
                  <a:schemeClr val="tx1"/>
                </a:solidFill>
                <a:miter lim="800000"/>
                <a:headEnd/>
                <a:tailEnd/>
              </a:ln>
              <a:effectLst/>
            </p:spPr>
            <p:txBody>
              <a:bodyPr/>
              <a:lstStyle/>
              <a:p>
                <a:r>
                  <a:rPr lang="tr-TR">
                    <a:noFill/>
                  </a:rPr>
                  <a:t> </a:t>
                </a:r>
              </a:p>
            </p:txBody>
          </p:sp>
        </mc:Fallback>
      </mc:AlternateContent>
      <p:sp>
        <p:nvSpPr>
          <p:cNvPr id="9" name="Metin kutusu 8">
            <a:extLst>
              <a:ext uri="{FF2B5EF4-FFF2-40B4-BE49-F238E27FC236}">
                <a16:creationId xmlns:a16="http://schemas.microsoft.com/office/drawing/2014/main" id="{EC37EC6C-5682-5A04-671C-12141A02A79E}"/>
              </a:ext>
            </a:extLst>
          </p:cNvPr>
          <p:cNvSpPr txBox="1"/>
          <p:nvPr/>
        </p:nvSpPr>
        <p:spPr>
          <a:xfrm>
            <a:off x="542313" y="3655066"/>
            <a:ext cx="987450" cy="369332"/>
          </a:xfrm>
          <a:prstGeom prst="rect">
            <a:avLst/>
          </a:prstGeom>
          <a:noFill/>
        </p:spPr>
        <p:txBody>
          <a:bodyPr wrap="square">
            <a:spAutoFit/>
          </a:bodyPr>
          <a:lstStyle/>
          <a:p>
            <a:pPr>
              <a:buFontTx/>
              <a:buNone/>
            </a:pPr>
            <a:r>
              <a:rPr lang="tr-TR">
                <a:latin typeface="Tahoma" panose="020B0604030504040204" pitchFamily="34" charset="0"/>
              </a:rPr>
              <a:t>Çözüm</a:t>
            </a:r>
            <a:r>
              <a:rPr lang="en-GB">
                <a:latin typeface="Tahoma" panose="020B0604030504040204" pitchFamily="34" charset="0"/>
              </a:rPr>
              <a:t>: </a:t>
            </a:r>
            <a:endParaRPr lang="en-GB" dirty="0">
              <a:latin typeface="Tahoma" panose="020B0604030504040204" pitchFamily="34" charset="0"/>
            </a:endParaRPr>
          </a:p>
        </p:txBody>
      </p:sp>
    </p:spTree>
    <p:extLst>
      <p:ext uri="{BB962C8B-B14F-4D97-AF65-F5344CB8AC3E}">
        <p14:creationId xmlns:p14="http://schemas.microsoft.com/office/powerpoint/2010/main" val="65479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61D886-9DF3-A9AB-2A1C-17022A4F6D75}"/>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𝑍</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nary>
                        <m:naryPr>
                          <m: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naryPr>
                        <m:sub>
                          <m:d>
                            <m:dPr>
                              <m:begChr m:val="{"/>
                              <m:endChr m:val="}"/>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e>
                          </m:d>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sup>
                        <m:e>
                          <m:d>
                            <m:d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e>
                          </m:d>
                        </m:e>
                      </m:nary>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𝑒</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𝑎</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𝑏</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𝑛</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100">
                    <a:effectLst/>
                    <a:latin typeface="Cambria Math" panose="02040503050406030204" pitchFamily="18" charset="0"/>
                    <a:ea typeface="Calibri" panose="020F0502020204030204" pitchFamily="34"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61D886-9DF3-A9AB-2A1C-17022A4F6D7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95D6FAF-08EA-9625-9753-103A6D043666}"/>
              </a:ext>
            </a:extLst>
          </p:cNvPr>
          <p:cNvSpPr>
            <a:spLocks noGrp="1"/>
          </p:cNvSpPr>
          <p:nvPr>
            <p:ph type="title"/>
          </p:nvPr>
        </p:nvSpPr>
        <p:spPr/>
        <p:txBody>
          <a:bodyPr/>
          <a:lstStyle/>
          <a:p>
            <a:r>
              <a:rPr lang="tr-TR"/>
              <a:t>Doğrusal Regrasyon </a:t>
            </a:r>
          </a:p>
        </p:txBody>
      </p:sp>
    </p:spTree>
    <p:extLst>
      <p:ext uri="{BB962C8B-B14F-4D97-AF65-F5344CB8AC3E}">
        <p14:creationId xmlns:p14="http://schemas.microsoft.com/office/powerpoint/2010/main" val="2375891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AC87BEC-7B26-2CA9-5390-DDFA7D74E6C2}"/>
                  </a:ext>
                </a:extLst>
              </p:cNvPr>
              <p:cNvSpPr>
                <a:spLocks noGrp="1"/>
              </p:cNvSpPr>
              <p:nvPr>
                <p:ph idx="1"/>
              </p:nvPr>
            </p:nvSpPr>
            <p:spPr/>
            <p:txBody>
              <a:bodyPr>
                <a:normAutofit fontScale="92500" lnSpcReduction="10000"/>
              </a:bodyPr>
              <a:lstStyle/>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Bağımsız değişken ve bağımlı değişken ikilileri aşağıdaki gibi tanımlanmış olsun.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1,5.6</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2,6.8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3,9.2</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4,10.8</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5,12.9</m:t>
                        </m:r>
                      </m:e>
                    </m:d>
                  </m:oMath>
                </a14:m>
                <a:endParaRPr lang="tr-TR" sz="1800" ker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Y=aX + b doğrusunu belirleyelim. </a:t>
                </a:r>
              </a:p>
              <a:p>
                <a:pPr>
                  <a:lnSpc>
                    <a:spcPct val="107000"/>
                  </a:lnSpc>
                  <a:spcAft>
                    <a:spcPts val="800"/>
                  </a:spcAft>
                </a:pPr>
                <a14:m>
                  <m:oMathPara xmlns:m="http://schemas.openxmlformats.org/officeDocument/2006/math">
                    <m:oMathParaPr>
                      <m:jc m:val="left"/>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nary>
                        <m:naryPr>
                          <m: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p>
                        <m:e>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e>
                      </m:nary>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b="0" i="1" kern="0" smtClean="0">
                              <a:effectLst/>
                              <a:latin typeface="Cambria Math" panose="02040503050406030204" pitchFamily="18" charset="0"/>
                              <a:cs typeface="Times New Roman" panose="02020603050405020304" pitchFamily="18" charset="0"/>
                            </a:rPr>
                          </m:ctrlPr>
                        </m:sSubSupPr>
                        <m:e>
                          <m:r>
                            <a:rPr lang="tr-TR" sz="1800" b="0" i="1" kern="0" smtClean="0">
                              <a:effectLst/>
                              <a:latin typeface="Cambria Math" panose="02040503050406030204" pitchFamily="18" charset="0"/>
                              <a:cs typeface="Times New Roman" panose="02020603050405020304" pitchFamily="18" charset="0"/>
                            </a:rPr>
                            <m:t>𝑒</m:t>
                          </m:r>
                        </m:e>
                        <m:sub>
                          <m:r>
                            <a:rPr lang="tr-TR" sz="1800" b="0" i="1" kern="0" smtClean="0">
                              <a:effectLst/>
                              <a:latin typeface="Cambria Math" panose="02040503050406030204" pitchFamily="18" charset="0"/>
                              <a:cs typeface="Times New Roman" panose="02020603050405020304" pitchFamily="18" charset="0"/>
                            </a:rPr>
                            <m:t>1</m:t>
                          </m:r>
                        </m:sub>
                        <m:sup>
                          <m:r>
                            <a:rPr lang="tr-TR" sz="1800" b="0" i="1" kern="0" smtClean="0">
                              <a:effectLst/>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−5.6</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2</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2</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−6.8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3</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3</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−9.2</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4</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4</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−10.8</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tr-TR" sz="1800" i="1" kern="0">
                              <a:latin typeface="Cambria Math" panose="02040503050406030204" pitchFamily="18" charset="0"/>
                              <a:ea typeface="Times New Roman" panose="02020603050405020304" pitchFamily="18" charset="0"/>
                              <a:cs typeface="Times New Roman" panose="02020603050405020304" pitchFamily="18" charset="0"/>
                            </a:rPr>
                          </m:ctrlPr>
                        </m:sSubSupPr>
                        <m:e>
                          <m:r>
                            <a:rPr lang="tr-TR" sz="1800" kern="0">
                              <a:latin typeface="Cambria Math" panose="02040503050406030204" pitchFamily="18" charset="0"/>
                              <a:ea typeface="Times New Roman" panose="02020603050405020304" pitchFamily="18" charset="0"/>
                              <a:cs typeface="Times New Roman" panose="02020603050405020304" pitchFamily="18" charset="0"/>
                            </a:rPr>
                            <m:t>𝑒</m:t>
                          </m:r>
                        </m:e>
                        <m:sub>
                          <m:r>
                            <a:rPr lang="tr-TR" sz="1800" b="0" i="1" kern="0" smtClean="0">
                              <a:latin typeface="Cambria Math" panose="02040503050406030204" pitchFamily="18" charset="0"/>
                              <a:ea typeface="Times New Roman" panose="02020603050405020304" pitchFamily="18" charset="0"/>
                              <a:cs typeface="Times New Roman" panose="02020603050405020304" pitchFamily="18" charset="0"/>
                            </a:rPr>
                            <m:t>5</m:t>
                          </m:r>
                        </m:sub>
                        <m: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up>
                      </m:sSubSup>
                      <m:r>
                        <a:rPr lang="tr-TR" sz="1800" ker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tr-TR" sz="1800" i="1" kern="0">
                              <a:latin typeface="Cambria Math" panose="02040503050406030204" pitchFamily="18" charset="0"/>
                              <a:cs typeface="Times New Roman" panose="02020603050405020304" pitchFamily="18" charset="0"/>
                            </a:rPr>
                          </m:ctrlPr>
                        </m:sSubSupPr>
                        <m:e>
                          <m:r>
                            <a:rPr lang="tr-TR" sz="1800" kern="0">
                              <a:latin typeface="Cambria Math" panose="02040503050406030204" pitchFamily="18" charset="0"/>
                              <a:cs typeface="Times New Roman" panose="02020603050405020304" pitchFamily="18" charset="0"/>
                            </a:rPr>
                            <m:t>𝑒</m:t>
                          </m:r>
                        </m:e>
                        <m:sub>
                          <m:r>
                            <a:rPr lang="tr-TR" sz="1800" b="0" i="1" kern="0" smtClean="0">
                              <a:latin typeface="Cambria Math" panose="02040503050406030204" pitchFamily="18" charset="0"/>
                              <a:cs typeface="Times New Roman" panose="02020603050405020304" pitchFamily="18" charset="0"/>
                            </a:rPr>
                            <m:t>5</m:t>
                          </m:r>
                        </m:sub>
                        <m:sup>
                          <m:r>
                            <a:rPr lang="tr-TR" sz="1800" kern="0">
                              <a:latin typeface="Cambria Math" panose="02040503050406030204" pitchFamily="18" charset="0"/>
                              <a:cs typeface="Times New Roman" panose="02020603050405020304" pitchFamily="18" charset="0"/>
                            </a:rPr>
                            <m:t>−</m:t>
                          </m:r>
                        </m:sup>
                      </m:sSubSup>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𝑏</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−12.9</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Çözümden, a=1.85, b=3.65 olarak bulunur. Bu durumda doğru denklemimiz; </a:t>
                </a:r>
              </a:p>
              <a:p>
                <a:pPr algn="ctr">
                  <a:lnSpc>
                    <a:spcPct val="107000"/>
                  </a:lnSpc>
                  <a:spcAft>
                    <a:spcPts val="800"/>
                  </a:spcAft>
                </a:pPr>
                <a14:m>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𝑌</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=1.85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𝑋</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+ 3.65</m:t>
                    </m:r>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olur.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AC87BEC-7B26-2CA9-5390-DDFA7D74E6C2}"/>
                  </a:ext>
                </a:extLst>
              </p:cNvPr>
              <p:cNvSpPr>
                <a:spLocks noGrp="1" noRot="1" noChangeAspect="1" noMove="1" noResize="1" noEditPoints="1" noAdjustHandles="1" noChangeArrowheads="1" noChangeShapeType="1" noTextEdit="1"/>
              </p:cNvSpPr>
              <p:nvPr>
                <p:ph idx="1"/>
              </p:nvPr>
            </p:nvSpPr>
            <p:spPr>
              <a:blipFill>
                <a:blip r:embed="rId2"/>
                <a:stretch>
                  <a:fillRect l="-508" t="-62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286DF37-A10E-ECC0-7CCD-53006E072EE8}"/>
              </a:ext>
            </a:extLst>
          </p:cNvPr>
          <p:cNvSpPr>
            <a:spLocks noGrp="1"/>
          </p:cNvSpPr>
          <p:nvPr>
            <p:ph type="title"/>
          </p:nvPr>
        </p:nvSpPr>
        <p:spPr/>
        <p:txBody>
          <a:bodyPr/>
          <a:lstStyle/>
          <a:p>
            <a:r>
              <a:rPr lang="tr-TR"/>
              <a:t>Doğrusal Regrasyon </a:t>
            </a:r>
          </a:p>
        </p:txBody>
      </p:sp>
      <p:pic>
        <p:nvPicPr>
          <p:cNvPr id="7" name="Resim 6">
            <a:extLst>
              <a:ext uri="{FF2B5EF4-FFF2-40B4-BE49-F238E27FC236}">
                <a16:creationId xmlns:a16="http://schemas.microsoft.com/office/drawing/2014/main" id="{D0222DD8-8EAF-FF37-BD49-3668D5718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708920"/>
            <a:ext cx="4511029" cy="2664296"/>
          </a:xfrm>
          <a:prstGeom prst="rect">
            <a:avLst/>
          </a:prstGeom>
        </p:spPr>
      </p:pic>
    </p:spTree>
    <p:extLst>
      <p:ext uri="{BB962C8B-B14F-4D97-AF65-F5344CB8AC3E}">
        <p14:creationId xmlns:p14="http://schemas.microsoft.com/office/powerpoint/2010/main" val="3247230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6DB329D-09E0-A59C-145D-36D18FEB4A46}"/>
                  </a:ext>
                </a:extLst>
              </p:cNvPr>
              <p:cNvSpPr>
                <a:spLocks noGrp="1"/>
              </p:cNvSpPr>
              <p:nvPr>
                <p:ph idx="1"/>
              </p:nvPr>
            </p:nvSpPr>
            <p:spPr/>
            <p:txBody>
              <a:bodyPr/>
              <a:lstStyle/>
              <a:p>
                <a:pPr>
                  <a:buFont typeface="Arial" panose="020B0604020202020204" pitchFamily="34" charset="0"/>
                  <a:buChar char="•"/>
                </a:pPr>
                <a:r>
                  <a:rPr lang="tr-TR">
                    <a:effectLst/>
                  </a:rPr>
                  <a:t>Parçalı fonksiyonlar, tanımı gereği, sürekliliği olmayan ayrık parçalar halinde tanımlanırlar. Amaç fonksiyonu belirli değerler arasında, farklı fonksiyon parçaları olarak tanımlanır ve tek bir sürekli fonksiyon değildir. </a:t>
                </a:r>
              </a:p>
              <a:p>
                <a:endParaRPr lang="tr-TR"/>
              </a:p>
              <a:p>
                <a:r>
                  <a:rPr lang="tr-TR">
                    <a:effectLst/>
                  </a:rPr>
                  <a:t>Aşağıdaki örneği inceleyelim. </a:t>
                </a:r>
              </a:p>
              <a:p>
                <a:endParaRPr lang="tr-TR"/>
              </a:p>
              <a:p>
                <a:r>
                  <a:rPr lang="tr-TR" sz="1800" kern="100">
                    <a:effectLst/>
                    <a:latin typeface="Calibri" panose="020F0502020204030204" pitchFamily="34" charset="0"/>
                    <a:ea typeface="Calibri" panose="020F0502020204030204" pitchFamily="34" charset="0"/>
                    <a:cs typeface="Times New Roman" panose="02020603050405020304" pitchFamily="18" charset="0"/>
                  </a:rPr>
                  <a:t>Şekilde de görülebileceği gibi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2x fonksiyonu ile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 ≤ </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7</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9-x doğru fonksiyonuyla ve </a:t>
                </a:r>
                <a14:m>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 ≤ 9</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aralığı ise -5+x fonksiyonuyla temsil edilmektedir. Bu durumda amaç fonksiyonu aşağıdaki gibi yazılabilir. Çünkü optimum nokta bu fonksiyonlardan birinde gerçekleşecek ve diğer fonksiyonlar geçersiz olacaktır. </a:t>
                </a:r>
                <a14:m>
                  <m:oMath xmlns:m="http://schemas.openxmlformats.org/officeDocument/2006/math">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2 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100">
                        <a:effectLst/>
                        <a:latin typeface="Cambria Math" panose="02040503050406030204" pitchFamily="18" charset="0"/>
                        <a:ea typeface="Times New Roman" panose="02020603050405020304" pitchFamily="18" charset="0"/>
                        <a:cs typeface="Times New Roman" panose="02020603050405020304" pitchFamily="18" charset="0"/>
                      </a:rPr>
                      <m:t>3</m:t>
                    </m:r>
                  </m:oMath>
                </a14:m>
                <a:r>
                  <a:rPr lang="tr-TR" sz="1800" kern="100">
                    <a:effectLst/>
                    <a:latin typeface="Calibri" panose="020F0502020204030204" pitchFamily="34" charset="0"/>
                    <a:ea typeface="Calibri" panose="020F0502020204030204" pitchFamily="34" charset="0"/>
                    <a:cs typeface="Times New Roman" panose="02020603050405020304" pitchFamily="18" charset="0"/>
                  </a:rPr>
                  <a:t> değişkenlerinden bir değeri alan aktif fonksiyonu belirler.</a:t>
                </a:r>
              </a:p>
              <a:p>
                <a:endParaRPr lang="tr-TR"/>
              </a:p>
            </p:txBody>
          </p:sp>
        </mc:Choice>
        <mc:Fallback xmlns="">
          <p:sp>
            <p:nvSpPr>
              <p:cNvPr id="2" name="İçerik Yer Tutucusu 1">
                <a:extLst>
                  <a:ext uri="{FF2B5EF4-FFF2-40B4-BE49-F238E27FC236}">
                    <a16:creationId xmlns:a16="http://schemas.microsoft.com/office/drawing/2014/main" id="{F6DB329D-09E0-A59C-145D-36D18FEB4A46}"/>
                  </a:ext>
                </a:extLst>
              </p:cNvPr>
              <p:cNvSpPr>
                <a:spLocks noGrp="1" noRot="1" noChangeAspect="1" noMove="1" noResize="1" noEditPoints="1" noAdjustHandles="1" noChangeArrowheads="1" noChangeShapeType="1" noTextEdit="1"/>
              </p:cNvSpPr>
              <p:nvPr>
                <p:ph idx="1"/>
              </p:nvPr>
            </p:nvSpPr>
            <p:spPr>
              <a:blipFill>
                <a:blip r:embed="rId2"/>
                <a:stretch>
                  <a:fillRect l="-653"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3F788609-F3FE-D979-7BF5-E72221EDFB35}"/>
              </a:ext>
            </a:extLst>
          </p:cNvPr>
          <p:cNvSpPr>
            <a:spLocks noGrp="1"/>
          </p:cNvSpPr>
          <p:nvPr>
            <p:ph type="title"/>
          </p:nvPr>
        </p:nvSpPr>
        <p:spPr/>
        <p:txBody>
          <a:bodyPr/>
          <a:lstStyle/>
          <a:p>
            <a:r>
              <a:rPr lang="tr-TR"/>
              <a:t>Parçalı Fonksiyonların Gösterimi</a:t>
            </a:r>
          </a:p>
        </p:txBody>
      </p:sp>
      <p:pic>
        <p:nvPicPr>
          <p:cNvPr id="5" name="Resim 4">
            <a:extLst>
              <a:ext uri="{FF2B5EF4-FFF2-40B4-BE49-F238E27FC236}">
                <a16:creationId xmlns:a16="http://schemas.microsoft.com/office/drawing/2014/main" id="{B0819B53-E624-9882-73BD-2940004D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4807600"/>
            <a:ext cx="2016224" cy="1558870"/>
          </a:xfrm>
          <a:prstGeom prst="rect">
            <a:avLst/>
          </a:prstGeom>
        </p:spPr>
      </p:pic>
    </p:spTree>
    <p:extLst>
      <p:ext uri="{BB962C8B-B14F-4D97-AF65-F5344CB8AC3E}">
        <p14:creationId xmlns:p14="http://schemas.microsoft.com/office/powerpoint/2010/main" val="1530357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175EDEE-D391-3858-6E53-083BE57A46D8}"/>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d>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x değişkeni [0,3]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[4, 7]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veya x değişkeni [8, 9] aralığındadır,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aralıklardan yalnızca biri aktiftir.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3175EDEE-D391-3858-6E53-083BE57A46D8}"/>
                  </a:ext>
                </a:extLst>
              </p:cNvPr>
              <p:cNvSpPr>
                <a:spLocks noGrp="1" noRot="1" noChangeAspect="1" noMove="1" noResize="1" noEditPoints="1" noAdjustHandles="1" noChangeArrowheads="1" noChangeShapeType="1" noTextEdit="1"/>
              </p:cNvSpPr>
              <p:nvPr>
                <p:ph idx="1"/>
              </p:nvPr>
            </p:nvSpPr>
            <p:spPr>
              <a:blipFill>
                <a:blip r:embed="rId2"/>
                <a:stretch>
                  <a:fillRect l="-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81DD000-F03D-FABC-BBD6-2A0F23526339}"/>
              </a:ext>
            </a:extLst>
          </p:cNvPr>
          <p:cNvSpPr>
            <a:spLocks noGrp="1"/>
          </p:cNvSpPr>
          <p:nvPr>
            <p:ph type="title"/>
          </p:nvPr>
        </p:nvSpPr>
        <p:spPr/>
        <p:txBody>
          <a:bodyPr/>
          <a:lstStyle/>
          <a:p>
            <a:r>
              <a:rPr lang="tr-TR"/>
              <a:t>Parçalı Fonksiyonların Gösterimi</a:t>
            </a:r>
          </a:p>
        </p:txBody>
      </p:sp>
    </p:spTree>
    <p:extLst>
      <p:ext uri="{BB962C8B-B14F-4D97-AF65-F5344CB8AC3E}">
        <p14:creationId xmlns:p14="http://schemas.microsoft.com/office/powerpoint/2010/main" val="2686703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A30164-C45F-70C6-3CFD-7FA79F577EEB}"/>
              </a:ext>
            </a:extLst>
          </p:cNvPr>
          <p:cNvSpPr>
            <a:spLocks noGrp="1"/>
          </p:cNvSpPr>
          <p:nvPr>
            <p:ph type="ctrTitle"/>
          </p:nvPr>
        </p:nvSpPr>
        <p:spPr/>
        <p:txBody>
          <a:bodyPr/>
          <a:lstStyle/>
          <a:p>
            <a:r>
              <a:rPr lang="tr-TR" sz="4800">
                <a:solidFill>
                  <a:srgbClr val="EA6131"/>
                </a:solidFill>
              </a:rPr>
              <a:t>F</a:t>
            </a:r>
            <a:r>
              <a:rPr lang="tr-TR" sz="4800"/>
              <a:t>onksiyonların </a:t>
            </a:r>
            <a:r>
              <a:rPr lang="tr-TR" sz="4800">
                <a:solidFill>
                  <a:srgbClr val="EA6131"/>
                </a:solidFill>
              </a:rPr>
              <a:t>G</a:t>
            </a:r>
            <a:r>
              <a:rPr lang="tr-TR" sz="4800"/>
              <a:t>österimi</a:t>
            </a:r>
          </a:p>
        </p:txBody>
      </p:sp>
    </p:spTree>
    <p:extLst>
      <p:ext uri="{BB962C8B-B14F-4D97-AF65-F5344CB8AC3E}">
        <p14:creationId xmlns:p14="http://schemas.microsoft.com/office/powerpoint/2010/main" val="423872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484784"/>
            <a:ext cx="8652992" cy="4881686"/>
          </a:xfrm>
        </p:spPr>
        <p:txBody>
          <a:bodyPr/>
          <a:lstStyle/>
          <a:p>
            <a:pPr>
              <a:buFont typeface="Arial" panose="020B0604020202020204" pitchFamily="34" charset="0"/>
              <a:buChar char="•"/>
            </a:pPr>
            <a:r>
              <a:rPr lang="tr-TR"/>
              <a:t>Tamsayılı çıkması beklenen karar değişkenlerinin tamsayılı değerlerle optimizasyonunu sağlamak.</a:t>
            </a:r>
          </a:p>
          <a:p>
            <a:pPr>
              <a:buFont typeface="Arial" panose="020B0604020202020204" pitchFamily="34" charset="0"/>
              <a:buChar char="•"/>
            </a:pPr>
            <a:endParaRPr lang="tr-TR"/>
          </a:p>
          <a:p>
            <a:pPr>
              <a:buFont typeface="Arial" panose="020B0604020202020204" pitchFamily="34" charset="0"/>
              <a:buChar char="•"/>
            </a:pPr>
            <a:r>
              <a:rPr lang="tr-TR"/>
              <a:t>Sıfır ve bir (0-1) tamsayılı programlama ile mantıksal ifadelerin modellenmesine imkan vermek.</a:t>
            </a:r>
          </a:p>
          <a:p>
            <a:pPr>
              <a:buFont typeface="Arial" panose="020B0604020202020204" pitchFamily="34" charset="0"/>
              <a:buChar char="•"/>
            </a:pPr>
            <a:endParaRPr lang="tr-TR"/>
          </a:p>
          <a:p>
            <a:pPr>
              <a:buFont typeface="Arial" panose="020B0604020202020204" pitchFamily="34" charset="0"/>
              <a:buChar char="•"/>
            </a:pPr>
            <a:r>
              <a:rPr lang="tr-TR"/>
              <a:t>Kesikli fonksiyonların modellenmesine imkan vermek.</a:t>
            </a:r>
          </a:p>
          <a:p>
            <a:pPr>
              <a:buFont typeface="Arial" panose="020B0604020202020204" pitchFamily="34" charset="0"/>
              <a:buChar char="•"/>
            </a:pPr>
            <a:endParaRPr lang="tr-TR"/>
          </a:p>
          <a:p>
            <a:pPr>
              <a:buFont typeface="Arial" panose="020B0604020202020204" pitchFamily="34" charset="0"/>
              <a:buChar char="•"/>
            </a:pPr>
            <a:endParaRPr lang="tr-TR" dirty="0"/>
          </a:p>
        </p:txBody>
      </p:sp>
      <p:sp>
        <p:nvSpPr>
          <p:cNvPr id="2" name="제목 1"/>
          <p:cNvSpPr>
            <a:spLocks noGrp="1"/>
          </p:cNvSpPr>
          <p:nvPr>
            <p:ph type="title"/>
          </p:nvPr>
        </p:nvSpPr>
        <p:spPr/>
        <p:txBody>
          <a:bodyPr/>
          <a:lstStyle/>
          <a:p>
            <a:r>
              <a:rPr lang="tr-TR" altLang="ko-KR"/>
              <a:t>Amaç</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4DFB762E-7078-6AD2-DDBC-259272201756}"/>
                  </a:ext>
                </a:extLst>
              </p:cNvPr>
              <p:cNvSpPr>
                <a:spLocks noGrp="1"/>
              </p:cNvSpPr>
              <p:nvPr>
                <p:ph idx="1"/>
              </p:nvPr>
            </p:nvSpPr>
            <p:spPr/>
            <p:txBody>
              <a:bodyPr/>
              <a:lstStyle/>
              <a:p>
                <a:pPr>
                  <a:buFont typeface="Arial" panose="020B0604020202020204" pitchFamily="34" charset="0"/>
                  <a:buChar char="•"/>
                </a:pPr>
                <a:r>
                  <a:rPr lang="tr-TR">
                    <a:solidFill>
                      <a:srgbClr val="EA6131"/>
                    </a:solidFill>
                  </a:rPr>
                  <a:t>Y=|x|</a:t>
                </a: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Mutlak değer fonksiyonunun mantıksal gösterimi aşağıdaki gibidir;</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a:solidFill>
                      <a:srgbClr val="EA6131"/>
                    </a:solidFill>
                  </a:rPr>
                  <a:t>Y=|x-a|</a:t>
                </a:r>
              </a:p>
              <a:p>
                <a:pPr>
                  <a:lnSpc>
                    <a:spcPct val="107000"/>
                  </a:lnSpc>
                  <a:spcAft>
                    <a:spcPts val="800"/>
                  </a:spcAft>
                </a:pPr>
                <a14:m>
                  <m:oMathPara xmlns:m="http://schemas.openxmlformats.org/officeDocument/2006/math">
                    <m:oMathParaPr>
                      <m:jc m:val="centerGroup"/>
                    </m:oMathParaPr>
                    <m:oMath xmlns:m="http://schemas.openxmlformats.org/officeDocument/2006/math">
                      <m:r>
                        <m:rPr>
                          <m:lit/>
                          <m:sty m:val="p"/>
                        </m:rPr>
                        <a:rPr lang="tr-TR" sz="1800" kern="0">
                          <a:latin typeface="Cambria Math" panose="02040503050406030204" pitchFamily="18" charset="0"/>
                          <a:ea typeface="Times New Roman" panose="02020603050405020304" pitchFamily="18" charset="0"/>
                          <a:cs typeface="Times New Roman" panose="02020603050405020304" pitchFamily="18" charset="0"/>
                        </a:rPr>
                        <m:t>x</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𝑦𝑀</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𝑎</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 </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oMath>
                  </m:oMathPara>
                </a14:m>
                <a:endParaRPr lang="tr-TR" sz="1800" kern="0">
                  <a:effectLst/>
                  <a:ea typeface="Times New Roman" panose="02020603050405020304" pitchFamily="18" charset="0"/>
                  <a:cs typeface="Times New Roman" panose="02020603050405020304" pitchFamily="18" charset="0"/>
                </a:endParaRPr>
              </a:p>
              <a:p>
                <a:endParaRPr lang="tr-TR"/>
              </a:p>
              <a:p>
                <a:pPr marL="0" indent="0"/>
                <a:endParaRPr lang="tr-TR"/>
              </a:p>
            </p:txBody>
          </p:sp>
        </mc:Choice>
        <mc:Fallback xmlns="">
          <p:sp>
            <p:nvSpPr>
              <p:cNvPr id="2" name="İçerik Yer Tutucusu 1">
                <a:extLst>
                  <a:ext uri="{FF2B5EF4-FFF2-40B4-BE49-F238E27FC236}">
                    <a16:creationId xmlns:a16="http://schemas.microsoft.com/office/drawing/2014/main" id="{4DFB762E-7078-6AD2-DDBC-259272201756}"/>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82D3E9F-A5E7-00B8-87ED-A0DF8C0779CD}"/>
              </a:ext>
            </a:extLst>
          </p:cNvPr>
          <p:cNvSpPr>
            <a:spLocks noGrp="1"/>
          </p:cNvSpPr>
          <p:nvPr>
            <p:ph type="title"/>
          </p:nvPr>
        </p:nvSpPr>
        <p:spPr/>
        <p:txBody>
          <a:bodyPr/>
          <a:lstStyle/>
          <a:p>
            <a:r>
              <a:rPr lang="tr-TR"/>
              <a:t>Mutlak Değer </a:t>
            </a:r>
          </a:p>
        </p:txBody>
      </p:sp>
    </p:spTree>
    <p:extLst>
      <p:ext uri="{BB962C8B-B14F-4D97-AF65-F5344CB8AC3E}">
        <p14:creationId xmlns:p14="http://schemas.microsoft.com/office/powerpoint/2010/main" val="2843347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FBF39D6-F14C-2B68-663A-1FB6B9E6BC93}"/>
                  </a:ext>
                </a:extLst>
              </p:cNvPr>
              <p:cNvSpPr>
                <a:spLocks noGrp="1"/>
              </p:cNvSpPr>
              <p:nvPr>
                <p:ph idx="1"/>
              </p:nvPr>
            </p:nvSpPr>
            <p:spPr/>
            <p:txBody>
              <a:bodyPr>
                <a:normAutofit fontScale="92500"/>
              </a:bodyPr>
              <a:lstStyle/>
              <a:p>
                <a:pPr>
                  <a:buFont typeface="Arial" panose="020B0604020202020204" pitchFamily="34" charset="0"/>
                  <a:buChar char="•"/>
                </a:pPr>
                <a:r>
                  <a:rPr lang="es-ES">
                    <a:solidFill>
                      <a:srgbClr val="EA6131"/>
                    </a:solidFill>
                    <a:effectLst/>
                  </a:rPr>
                  <a:t>y = </a:t>
                </a:r>
                <a:r>
                  <a:rPr lang="tr-TR">
                    <a:solidFill>
                      <a:srgbClr val="EA6131"/>
                    </a:solidFill>
                    <a:effectLst/>
                  </a:rPr>
                  <a:t>Min</a:t>
                </a:r>
                <a:r>
                  <a:rPr lang="es-ES">
                    <a:solidFill>
                      <a:srgbClr val="EA6131"/>
                    </a:solidFill>
                    <a:effectLst/>
                  </a:rPr>
                  <a:t>(X) ve y=M</a:t>
                </a:r>
                <a:r>
                  <a:rPr lang="tr-TR">
                    <a:solidFill>
                      <a:srgbClr val="EA6131"/>
                    </a:solidFill>
                    <a:effectLst/>
                  </a:rPr>
                  <a:t>aks</a:t>
                </a:r>
                <a:r>
                  <a:rPr lang="es-ES">
                    <a:solidFill>
                      <a:srgbClr val="EA6131"/>
                    </a:solidFill>
                    <a:effectLst/>
                  </a:rPr>
                  <a:t>(X)</a:t>
                </a:r>
                <a:endParaRPr lang="tr-TR">
                  <a:solidFill>
                    <a:srgbClr val="EA6131"/>
                  </a:solidFill>
                  <a:effectLst/>
                </a:endParaRPr>
              </a:p>
              <a:p>
                <a:pPr lvl="1">
                  <a:buFont typeface="Arial" panose="020B0604020202020204" pitchFamily="34" charset="0"/>
                  <a:buChar char="•"/>
                </a:pPr>
                <a:r>
                  <a:rPr lang="nn-NO">
                    <a:effectLst/>
                  </a:rPr>
                  <a:t>[3,5,6,1] sayı dizisinin minimum</a:t>
                </a:r>
                <a:r>
                  <a:rPr lang="tr-TR">
                    <a:effectLst/>
                  </a:rPr>
                  <a:t> </a:t>
                </a:r>
                <a:r>
                  <a:rPr lang="nn-NO">
                    <a:effectLst/>
                  </a:rPr>
                  <a:t>elemanını bulan matematik programlama modelini kurunuz.</a:t>
                </a:r>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EFBF39D6-F14C-2B68-663A-1FB6B9E6BC93}"/>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F1158E2-7829-4227-D8F3-F411E35ED1DE}"/>
              </a:ext>
            </a:extLst>
          </p:cNvPr>
          <p:cNvSpPr>
            <a:spLocks noGrp="1"/>
          </p:cNvSpPr>
          <p:nvPr>
            <p:ph type="title"/>
          </p:nvPr>
        </p:nvSpPr>
        <p:spPr/>
        <p:txBody>
          <a:bodyPr/>
          <a:lstStyle/>
          <a:p>
            <a:r>
              <a:rPr lang="tr-TR"/>
              <a:t>Min/Max Fonksiyonu: Örnek</a:t>
            </a:r>
          </a:p>
        </p:txBody>
      </p:sp>
    </p:spTree>
    <p:extLst>
      <p:ext uri="{BB962C8B-B14F-4D97-AF65-F5344CB8AC3E}">
        <p14:creationId xmlns:p14="http://schemas.microsoft.com/office/powerpoint/2010/main" val="359936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4ED1C9F-BB63-3F86-787A-42C78908D7BE}"/>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𝑀𝑖𝑛</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14ED1C9F-BB63-3F86-787A-42C78908D7B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701391E-8B22-04C5-3D6E-FE67C6FE8C11}"/>
              </a:ext>
            </a:extLst>
          </p:cNvPr>
          <p:cNvSpPr>
            <a:spLocks noGrp="1"/>
          </p:cNvSpPr>
          <p:nvPr>
            <p:ph type="title"/>
          </p:nvPr>
        </p:nvSpPr>
        <p:spPr/>
        <p:txBody>
          <a:bodyPr/>
          <a:lstStyle/>
          <a:p>
            <a:r>
              <a:rPr lang="tr-TR"/>
              <a:t>Alternatif Min Model</a:t>
            </a:r>
          </a:p>
        </p:txBody>
      </p:sp>
    </p:spTree>
    <p:extLst>
      <p:ext uri="{BB962C8B-B14F-4D97-AF65-F5344CB8AC3E}">
        <p14:creationId xmlns:p14="http://schemas.microsoft.com/office/powerpoint/2010/main" val="323023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D99C2F3-C737-D654-9EEA-C9D5A42D8585}"/>
                  </a:ext>
                </a:extLst>
              </p:cNvPr>
              <p:cNvSpPr>
                <a:spLocks noGrp="1"/>
              </p:cNvSpPr>
              <p:nvPr>
                <p:ph idx="1"/>
              </p:nvPr>
            </p:nvSpPr>
            <p:spPr/>
            <p:txBody>
              <a:bodyPr>
                <a:normAutofit fontScale="92500" lnSpcReduction="20000"/>
              </a:bodyPr>
              <a:lstStyle/>
              <a:p>
                <a:pPr>
                  <a:lnSpc>
                    <a:spcPct val="107000"/>
                  </a:lnSpc>
                  <a:spcAft>
                    <a:spcPts val="800"/>
                  </a:spcAft>
                  <a:buFont typeface="Arial" panose="020B0604020202020204" pitchFamily="34" charset="0"/>
                  <a:buChar char="•"/>
                </a:pPr>
                <a:r>
                  <a:rPr lang="tr-TR" sz="2000">
                    <a:effectLst/>
                  </a:rPr>
                  <a:t>[3,5,6,1] sayı dizisinin maksimum elemanını bulan matematik programlama modelini kurunuz.</a:t>
                </a:r>
                <a:endParaRPr lang="tr-TR" sz="1800" i="1" kern="0">
                  <a:effectLst/>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≥3 −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5D99C2F3-C737-D654-9EEA-C9D5A42D8585}"/>
                  </a:ext>
                </a:extLst>
              </p:cNvPr>
              <p:cNvSpPr>
                <a:spLocks noGrp="1" noRot="1" noChangeAspect="1" noMove="1" noResize="1" noEditPoints="1" noAdjustHandles="1" noChangeArrowheads="1" noChangeShapeType="1" noTextEdit="1"/>
              </p:cNvSpPr>
              <p:nvPr>
                <p:ph idx="1"/>
              </p:nvPr>
            </p:nvSpPr>
            <p:spPr>
              <a:blipFill>
                <a:blip r:embed="rId2"/>
                <a:stretch>
                  <a:fillRect l="-581" t="-1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2986910-2982-96CA-4D61-68A294A04348}"/>
              </a:ext>
            </a:extLst>
          </p:cNvPr>
          <p:cNvSpPr>
            <a:spLocks noGrp="1"/>
          </p:cNvSpPr>
          <p:nvPr>
            <p:ph type="title"/>
          </p:nvPr>
        </p:nvSpPr>
        <p:spPr/>
        <p:txBody>
          <a:bodyPr/>
          <a:lstStyle/>
          <a:p>
            <a:r>
              <a:rPr lang="tr-TR"/>
              <a:t>Max Fonksiyonu</a:t>
            </a:r>
          </a:p>
        </p:txBody>
      </p:sp>
    </p:spTree>
    <p:extLst>
      <p:ext uri="{BB962C8B-B14F-4D97-AF65-F5344CB8AC3E}">
        <p14:creationId xmlns:p14="http://schemas.microsoft.com/office/powerpoint/2010/main" val="4195392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17510C6-07ED-F486-47F7-F01E5C1F98EA}"/>
                  </a:ext>
                </a:extLst>
              </p:cNvPr>
              <p:cNvSpPr>
                <a:spLocks noGrp="1"/>
              </p:cNvSpPr>
              <p:nvPr>
                <p:ph idx="1"/>
              </p:nvPr>
            </p:nvSpPr>
            <p:spPr>
              <a:xfrm>
                <a:off x="395537" y="1484784"/>
                <a:ext cx="3456384" cy="4881686"/>
              </a:xfrm>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117510C6-07ED-F486-47F7-F01E5C1F98EA}"/>
                  </a:ext>
                </a:extLst>
              </p:cNvPr>
              <p:cNvSpPr>
                <a:spLocks noGrp="1" noRot="1" noChangeAspect="1" noMove="1" noResize="1" noEditPoints="1" noAdjustHandles="1" noChangeArrowheads="1" noChangeShapeType="1" noTextEdit="1"/>
              </p:cNvSpPr>
              <p:nvPr>
                <p:ph idx="1"/>
              </p:nvPr>
            </p:nvSpPr>
            <p:spPr>
              <a:xfrm>
                <a:off x="395537" y="1484784"/>
                <a:ext cx="3456384"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0BF0B9-760C-CA4E-4EC3-95E9F2ED4843}"/>
              </a:ext>
            </a:extLst>
          </p:cNvPr>
          <p:cNvSpPr>
            <a:spLocks noGrp="1"/>
          </p:cNvSpPr>
          <p:nvPr>
            <p:ph type="title"/>
          </p:nvPr>
        </p:nvSpPr>
        <p:spPr/>
        <p:txBody>
          <a:bodyPr/>
          <a:lstStyle/>
          <a:p>
            <a:r>
              <a:rPr lang="tr-TR"/>
              <a:t>Alternatif Max Modelleri</a:t>
            </a:r>
          </a:p>
        </p:txBody>
      </p:sp>
      <mc:AlternateContent xmlns:mc="http://schemas.openxmlformats.org/markup-compatibility/2006" xmlns:a14="http://schemas.microsoft.com/office/drawing/2010/main">
        <mc:Choice Requires="a14">
          <p:sp>
            <p:nvSpPr>
              <p:cNvPr id="4" name="İçerik Yer Tutucusu 1">
                <a:extLst>
                  <a:ext uri="{FF2B5EF4-FFF2-40B4-BE49-F238E27FC236}">
                    <a16:creationId xmlns:a16="http://schemas.microsoft.com/office/drawing/2014/main" id="{88D7D56B-BB2D-750B-16B6-14FABC9EA7BC}"/>
                  </a:ext>
                </a:extLst>
              </p:cNvPr>
              <p:cNvSpPr txBox="1">
                <a:spLocks/>
              </p:cNvSpPr>
              <p:nvPr/>
            </p:nvSpPr>
            <p:spPr>
              <a:xfrm>
                <a:off x="4506008" y="1492796"/>
                <a:ext cx="3456384" cy="48816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a:p>
            </p:txBody>
          </p:sp>
        </mc:Choice>
        <mc:Fallback xmlns="">
          <p:sp>
            <p:nvSpPr>
              <p:cNvPr id="4" name="İçerik Yer Tutucusu 1">
                <a:extLst>
                  <a:ext uri="{FF2B5EF4-FFF2-40B4-BE49-F238E27FC236}">
                    <a16:creationId xmlns:a16="http://schemas.microsoft.com/office/drawing/2014/main" id="{88D7D56B-BB2D-750B-16B6-14FABC9EA7BC}"/>
                  </a:ext>
                </a:extLst>
              </p:cNvPr>
              <p:cNvSpPr txBox="1">
                <a:spLocks noRot="1" noChangeAspect="1" noMove="1" noResize="1" noEditPoints="1" noAdjustHandles="1" noChangeArrowheads="1" noChangeShapeType="1" noTextEdit="1"/>
              </p:cNvSpPr>
              <p:nvPr/>
            </p:nvSpPr>
            <p:spPr>
              <a:xfrm>
                <a:off x="4506008" y="1492796"/>
                <a:ext cx="3456384" cy="4881686"/>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78000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47FA272-1E8F-3CD2-9AEE-F6687E1CFB86}"/>
              </a:ext>
            </a:extLst>
          </p:cNvPr>
          <p:cNvSpPr>
            <a:spLocks noGrp="1"/>
          </p:cNvSpPr>
          <p:nvPr>
            <p:ph type="ctrTitle"/>
          </p:nvPr>
        </p:nvSpPr>
        <p:spPr/>
        <p:txBody>
          <a:bodyPr/>
          <a:lstStyle/>
          <a:p>
            <a:r>
              <a:rPr lang="tr-TR">
                <a:solidFill>
                  <a:srgbClr val="EA6131"/>
                </a:solidFill>
              </a:rPr>
              <a:t>Ö</a:t>
            </a:r>
            <a:r>
              <a:rPr lang="tr-TR"/>
              <a:t>rnekler</a:t>
            </a:r>
          </a:p>
        </p:txBody>
      </p:sp>
    </p:spTree>
    <p:extLst>
      <p:ext uri="{BB962C8B-B14F-4D97-AF65-F5344CB8AC3E}">
        <p14:creationId xmlns:p14="http://schemas.microsoft.com/office/powerpoint/2010/main" val="155383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22C1AF-A7A1-FB7E-AD81-948F311633E2}"/>
              </a:ext>
            </a:extLst>
          </p:cNvPr>
          <p:cNvSpPr>
            <a:spLocks noGrp="1"/>
          </p:cNvSpPr>
          <p:nvPr>
            <p:ph type="ctrTitle"/>
          </p:nvPr>
        </p:nvSpPr>
        <p:spPr/>
        <p:txBody>
          <a:bodyPr/>
          <a:lstStyle/>
          <a:p>
            <a:r>
              <a:rPr lang="tr-TR"/>
              <a:t>D</a:t>
            </a:r>
            <a:r>
              <a:rPr lang="tr-TR">
                <a:solidFill>
                  <a:srgbClr val="EA6131"/>
                </a:solidFill>
              </a:rPr>
              <a:t>M</a:t>
            </a:r>
            <a:r>
              <a:rPr lang="tr-TR"/>
              <a:t>C </a:t>
            </a:r>
            <a:r>
              <a:rPr lang="tr-TR">
                <a:solidFill>
                  <a:srgbClr val="EA6131"/>
                </a:solidFill>
              </a:rPr>
              <a:t>M</a:t>
            </a:r>
            <a:r>
              <a:rPr lang="tr-TR"/>
              <a:t>oto</a:t>
            </a:r>
          </a:p>
        </p:txBody>
      </p:sp>
    </p:spTree>
    <p:extLst>
      <p:ext uri="{BB962C8B-B14F-4D97-AF65-F5344CB8AC3E}">
        <p14:creationId xmlns:p14="http://schemas.microsoft.com/office/powerpoint/2010/main" val="3176493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DEC629-07C2-58E8-6E22-E321401282A2}"/>
              </a:ext>
            </a:extLst>
          </p:cNvPr>
          <p:cNvSpPr>
            <a:spLocks noGrp="1"/>
          </p:cNvSpPr>
          <p:nvPr>
            <p:ph idx="1"/>
          </p:nvPr>
        </p:nvSpPr>
        <p:spPr/>
        <p:txBody>
          <a:bodyPr/>
          <a:lstStyle/>
          <a:p>
            <a:pPr>
              <a:buFont typeface="Arial" panose="020B0604020202020204" pitchFamily="34" charset="0"/>
              <a:buChar char="•"/>
            </a:pPr>
            <a:r>
              <a:rPr lang="tr-TR"/>
              <a:t>DMC Auto üç tip otomobil üretmeyi düşünüyor: kompakt. orta boy ve büyük. Her bir araç türü için gerekli kaynaklar ve elde edilen karlar tabloda gösterilmektedir. Şu anda 6.000 ton çelik ve 60.000 saat işçilik mevcuttur. </a:t>
            </a:r>
            <a:r>
              <a:rPr lang="tr-TR" b="1" i="1" u="sng"/>
              <a:t>Bir tür otomobilin ekonomik olarak uygulanabilir olması için. bu türden en az 1000 otomobil üretilmelidir</a:t>
            </a:r>
            <a:r>
              <a:rPr lang="tr-TR"/>
              <a:t>. DMC’ın kârını en üst düzeye çıkarmak için bir IP oluşturun.</a:t>
            </a:r>
          </a:p>
          <a:p>
            <a:endParaRPr lang="tr-TR"/>
          </a:p>
        </p:txBody>
      </p:sp>
      <p:sp>
        <p:nvSpPr>
          <p:cNvPr id="3" name="Başlık 2">
            <a:extLst>
              <a:ext uri="{FF2B5EF4-FFF2-40B4-BE49-F238E27FC236}">
                <a16:creationId xmlns:a16="http://schemas.microsoft.com/office/drawing/2014/main" id="{27281BAF-4E32-5882-351B-673C423B89E7}"/>
              </a:ext>
            </a:extLst>
          </p:cNvPr>
          <p:cNvSpPr>
            <a:spLocks noGrp="1"/>
          </p:cNvSpPr>
          <p:nvPr>
            <p:ph type="title"/>
          </p:nvPr>
        </p:nvSpPr>
        <p:spPr/>
        <p:txBody>
          <a:bodyPr/>
          <a:lstStyle/>
          <a:p>
            <a:r>
              <a:rPr lang="tr-TR"/>
              <a:t>DMC Oto</a:t>
            </a:r>
          </a:p>
        </p:txBody>
      </p:sp>
      <p:sp>
        <p:nvSpPr>
          <p:cNvPr id="4" name="Callout: Down Arrow 3">
            <a:extLst>
              <a:ext uri="{FF2B5EF4-FFF2-40B4-BE49-F238E27FC236}">
                <a16:creationId xmlns:a16="http://schemas.microsoft.com/office/drawing/2014/main" id="{145CEBCB-4849-62A3-C343-6728B3E3638D}"/>
              </a:ext>
            </a:extLst>
          </p:cNvPr>
          <p:cNvSpPr/>
          <p:nvPr/>
        </p:nvSpPr>
        <p:spPr>
          <a:xfrm>
            <a:off x="5002088" y="1124744"/>
            <a:ext cx="3746376" cy="914400"/>
          </a:xfrm>
          <a:prstGeom prst="downArrowCallou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 üretmeyeceğiz ya da 1000 üzerinde üreteceğiz.</a:t>
            </a:r>
          </a:p>
        </p:txBody>
      </p:sp>
      <p:graphicFrame>
        <p:nvGraphicFramePr>
          <p:cNvPr id="5" name="Table 4">
            <a:extLst>
              <a:ext uri="{FF2B5EF4-FFF2-40B4-BE49-F238E27FC236}">
                <a16:creationId xmlns:a16="http://schemas.microsoft.com/office/drawing/2014/main" id="{D38F8C9F-28EE-7DC7-5DE6-59FD0DFA07D5}"/>
              </a:ext>
            </a:extLst>
          </p:cNvPr>
          <p:cNvGraphicFramePr>
            <a:graphicFrameLocks/>
          </p:cNvGraphicFramePr>
          <p:nvPr>
            <p:extLst>
              <p:ext uri="{D42A27DB-BD31-4B8C-83A1-F6EECF244321}">
                <p14:modId xmlns:p14="http://schemas.microsoft.com/office/powerpoint/2010/main" val="1274077080"/>
              </p:ext>
            </p:extLst>
          </p:nvPr>
        </p:nvGraphicFramePr>
        <p:xfrm>
          <a:off x="372719" y="2924944"/>
          <a:ext cx="3938208" cy="1483360"/>
        </p:xfrm>
        <a:graphic>
          <a:graphicData uri="http://schemas.openxmlformats.org/drawingml/2006/table">
            <a:tbl>
              <a:tblPr firstRow="1" bandRow="1">
                <a:tableStyleId>{5C22544A-7EE6-4342-B048-85BDC9FD1C3A}</a:tableStyleId>
              </a:tblPr>
              <a:tblGrid>
                <a:gridCol w="1426655">
                  <a:extLst>
                    <a:ext uri="{9D8B030D-6E8A-4147-A177-3AD203B41FA5}">
                      <a16:colId xmlns:a16="http://schemas.microsoft.com/office/drawing/2014/main" val="877737944"/>
                    </a:ext>
                  </a:extLst>
                </a:gridCol>
                <a:gridCol w="1029780">
                  <a:extLst>
                    <a:ext uri="{9D8B030D-6E8A-4147-A177-3AD203B41FA5}">
                      <a16:colId xmlns:a16="http://schemas.microsoft.com/office/drawing/2014/main" val="4003283532"/>
                    </a:ext>
                  </a:extLst>
                </a:gridCol>
                <a:gridCol w="698818">
                  <a:extLst>
                    <a:ext uri="{9D8B030D-6E8A-4147-A177-3AD203B41FA5}">
                      <a16:colId xmlns:a16="http://schemas.microsoft.com/office/drawing/2014/main" val="1281387285"/>
                    </a:ext>
                  </a:extLst>
                </a:gridCol>
                <a:gridCol w="782955">
                  <a:extLst>
                    <a:ext uri="{9D8B030D-6E8A-4147-A177-3AD203B41FA5}">
                      <a16:colId xmlns:a16="http://schemas.microsoft.com/office/drawing/2014/main" val="2058074981"/>
                    </a:ext>
                  </a:extLst>
                </a:gridCol>
              </a:tblGrid>
              <a:tr h="370840">
                <a:tc>
                  <a:txBody>
                    <a:bodyPr/>
                    <a:lstStyle/>
                    <a:p>
                      <a:endParaRPr lang="tr-TR"/>
                    </a:p>
                  </a:txBody>
                  <a:tcPr/>
                </a:tc>
                <a:tc>
                  <a:txBody>
                    <a:bodyPr/>
                    <a:lstStyle/>
                    <a:p>
                      <a:r>
                        <a:rPr lang="tr-TR" dirty="0"/>
                        <a:t>Kompakt</a:t>
                      </a:r>
                    </a:p>
                  </a:txBody>
                  <a:tcPr/>
                </a:tc>
                <a:tc>
                  <a:txBody>
                    <a:bodyPr/>
                    <a:lstStyle/>
                    <a:p>
                      <a:r>
                        <a:rPr lang="tr-TR" dirty="0"/>
                        <a:t>Orta</a:t>
                      </a:r>
                    </a:p>
                  </a:txBody>
                  <a:tcPr/>
                </a:tc>
                <a:tc>
                  <a:txBody>
                    <a:bodyPr/>
                    <a:lstStyle/>
                    <a:p>
                      <a:r>
                        <a:rPr lang="tr-TR" dirty="0"/>
                        <a:t>Büyük</a:t>
                      </a:r>
                    </a:p>
                  </a:txBody>
                  <a:tcPr/>
                </a:tc>
                <a:extLst>
                  <a:ext uri="{0D108BD9-81ED-4DB2-BD59-A6C34878D82A}">
                    <a16:rowId xmlns:a16="http://schemas.microsoft.com/office/drawing/2014/main" val="3157445145"/>
                  </a:ext>
                </a:extLst>
              </a:tr>
              <a:tr h="370840">
                <a:tc>
                  <a:txBody>
                    <a:bodyPr/>
                    <a:lstStyle/>
                    <a:p>
                      <a:r>
                        <a:rPr lang="tr-TR" dirty="0"/>
                        <a:t>Çelik ihtiyacı</a:t>
                      </a:r>
                    </a:p>
                  </a:txBody>
                  <a:tcPr/>
                </a:tc>
                <a:tc>
                  <a:txBody>
                    <a:bodyPr/>
                    <a:lstStyle/>
                    <a:p>
                      <a:r>
                        <a:rPr lang="tr-TR"/>
                        <a:t>1.5</a:t>
                      </a:r>
                      <a:endParaRPr lang="tr-TR" dirty="0"/>
                    </a:p>
                  </a:txBody>
                  <a:tcPr/>
                </a:tc>
                <a:tc>
                  <a:txBody>
                    <a:bodyPr/>
                    <a:lstStyle/>
                    <a:p>
                      <a:r>
                        <a:rPr lang="tr-TR" dirty="0"/>
                        <a:t>3</a:t>
                      </a:r>
                    </a:p>
                  </a:txBody>
                  <a:tcPr/>
                </a:tc>
                <a:tc>
                  <a:txBody>
                    <a:bodyPr/>
                    <a:lstStyle/>
                    <a:p>
                      <a:r>
                        <a:rPr lang="tr-TR" dirty="0"/>
                        <a:t>5</a:t>
                      </a:r>
                    </a:p>
                  </a:txBody>
                  <a:tcPr/>
                </a:tc>
                <a:extLst>
                  <a:ext uri="{0D108BD9-81ED-4DB2-BD59-A6C34878D82A}">
                    <a16:rowId xmlns:a16="http://schemas.microsoft.com/office/drawing/2014/main" val="957751329"/>
                  </a:ext>
                </a:extLst>
              </a:tr>
              <a:tr h="370840">
                <a:tc>
                  <a:txBody>
                    <a:bodyPr/>
                    <a:lstStyle/>
                    <a:p>
                      <a:r>
                        <a:rPr lang="tr-TR" dirty="0"/>
                        <a:t>İşçilik ihtiyacı</a:t>
                      </a:r>
                    </a:p>
                  </a:txBody>
                  <a:tcPr/>
                </a:tc>
                <a:tc>
                  <a:txBody>
                    <a:bodyPr/>
                    <a:lstStyle/>
                    <a:p>
                      <a:r>
                        <a:rPr lang="tr-TR" dirty="0"/>
                        <a:t>30</a:t>
                      </a:r>
                    </a:p>
                  </a:txBody>
                  <a:tcPr/>
                </a:tc>
                <a:tc>
                  <a:txBody>
                    <a:bodyPr/>
                    <a:lstStyle/>
                    <a:p>
                      <a:r>
                        <a:rPr lang="tr-TR" dirty="0"/>
                        <a:t>25</a:t>
                      </a:r>
                    </a:p>
                  </a:txBody>
                  <a:tcPr/>
                </a:tc>
                <a:tc>
                  <a:txBody>
                    <a:bodyPr/>
                    <a:lstStyle/>
                    <a:p>
                      <a:r>
                        <a:rPr lang="tr-TR" dirty="0"/>
                        <a:t>40</a:t>
                      </a:r>
                    </a:p>
                  </a:txBody>
                  <a:tcPr/>
                </a:tc>
                <a:extLst>
                  <a:ext uri="{0D108BD9-81ED-4DB2-BD59-A6C34878D82A}">
                    <a16:rowId xmlns:a16="http://schemas.microsoft.com/office/drawing/2014/main" val="1947000560"/>
                  </a:ext>
                </a:extLst>
              </a:tr>
              <a:tr h="370840">
                <a:tc>
                  <a:txBody>
                    <a:bodyPr/>
                    <a:lstStyle/>
                    <a:p>
                      <a:r>
                        <a:rPr lang="tr-TR" dirty="0"/>
                        <a:t>Kar</a:t>
                      </a:r>
                    </a:p>
                  </a:txBody>
                  <a:tcPr/>
                </a:tc>
                <a:tc>
                  <a:txBody>
                    <a:bodyPr/>
                    <a:lstStyle/>
                    <a:p>
                      <a:r>
                        <a:rPr lang="tr-TR" dirty="0"/>
                        <a:t>2000</a:t>
                      </a:r>
                    </a:p>
                  </a:txBody>
                  <a:tcPr/>
                </a:tc>
                <a:tc>
                  <a:txBody>
                    <a:bodyPr/>
                    <a:lstStyle/>
                    <a:p>
                      <a:r>
                        <a:rPr lang="tr-TR" dirty="0"/>
                        <a:t>3000</a:t>
                      </a:r>
                    </a:p>
                  </a:txBody>
                  <a:tcPr/>
                </a:tc>
                <a:tc>
                  <a:txBody>
                    <a:bodyPr/>
                    <a:lstStyle/>
                    <a:p>
                      <a:r>
                        <a:rPr lang="tr-TR" dirty="0"/>
                        <a:t>4000</a:t>
                      </a:r>
                    </a:p>
                  </a:txBody>
                  <a:tcPr/>
                </a:tc>
                <a:extLst>
                  <a:ext uri="{0D108BD9-81ED-4DB2-BD59-A6C34878D82A}">
                    <a16:rowId xmlns:a16="http://schemas.microsoft.com/office/drawing/2014/main" val="3248593345"/>
                  </a:ext>
                </a:extLst>
              </a:tr>
            </a:tbl>
          </a:graphicData>
        </a:graphic>
      </p:graphicFrame>
      <p:sp>
        <p:nvSpPr>
          <p:cNvPr id="6" name="TextBox 5">
            <a:extLst>
              <a:ext uri="{FF2B5EF4-FFF2-40B4-BE49-F238E27FC236}">
                <a16:creationId xmlns:a16="http://schemas.microsoft.com/office/drawing/2014/main" id="{76F56ACD-DA10-4740-082F-0C31654A1A5F}"/>
              </a:ext>
            </a:extLst>
          </p:cNvPr>
          <p:cNvSpPr txBox="1"/>
          <p:nvPr/>
        </p:nvSpPr>
        <p:spPr>
          <a:xfrm>
            <a:off x="372274" y="4788844"/>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sp>
        <p:nvSpPr>
          <p:cNvPr id="7" name="TextBox 6">
            <a:extLst>
              <a:ext uri="{FF2B5EF4-FFF2-40B4-BE49-F238E27FC236}">
                <a16:creationId xmlns:a16="http://schemas.microsoft.com/office/drawing/2014/main" id="{4D1FB95C-0D7A-8288-EBEB-2DABFCDC6F35}"/>
              </a:ext>
            </a:extLst>
          </p:cNvPr>
          <p:cNvSpPr txBox="1"/>
          <p:nvPr/>
        </p:nvSpPr>
        <p:spPr>
          <a:xfrm>
            <a:off x="276551" y="5282298"/>
            <a:ext cx="3867790" cy="923330"/>
          </a:xfrm>
          <a:prstGeom prst="rect">
            <a:avLst/>
          </a:prstGeom>
          <a:noFill/>
        </p:spPr>
        <p:txBody>
          <a:bodyPr wrap="none" rtlCol="0">
            <a:spAutoFit/>
          </a:bodyPr>
          <a:lstStyle/>
          <a:p>
            <a:r>
              <a:rPr lang="tr-TR" dirty="0"/>
              <a:t>X1: Kompakt araba üretim miktarı</a:t>
            </a:r>
          </a:p>
          <a:p>
            <a:r>
              <a:rPr lang="tr-TR" dirty="0"/>
              <a:t>X2: Orta boy araba üretim miktarı</a:t>
            </a:r>
          </a:p>
          <a:p>
            <a:r>
              <a:rPr lang="tr-TR" dirty="0"/>
              <a:t>X3: Büyük boy araba üretim miktarı</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DDA545-E865-3574-9EA1-3922815912FF}"/>
                  </a:ext>
                </a:extLst>
              </p:cNvPr>
              <p:cNvSpPr txBox="1"/>
              <p:nvPr/>
            </p:nvSpPr>
            <p:spPr>
              <a:xfrm>
                <a:off x="5508104" y="2924944"/>
                <a:ext cx="25378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8" name="TextBox 7">
                <a:extLst>
                  <a:ext uri="{FF2B5EF4-FFF2-40B4-BE49-F238E27FC236}">
                    <a16:creationId xmlns:a16="http://schemas.microsoft.com/office/drawing/2014/main" id="{61DDA545-E865-3574-9EA1-3922815912FF}"/>
                  </a:ext>
                </a:extLst>
              </p:cNvPr>
              <p:cNvSpPr txBox="1">
                <a:spLocks noRot="1" noChangeAspect="1" noMove="1" noResize="1" noEditPoints="1" noAdjustHandles="1" noChangeArrowheads="1" noChangeShapeType="1" noTextEdit="1"/>
              </p:cNvSpPr>
              <p:nvPr/>
            </p:nvSpPr>
            <p:spPr>
              <a:xfrm>
                <a:off x="5508104" y="2924944"/>
                <a:ext cx="2537874" cy="369332"/>
              </a:xfrm>
              <a:prstGeom prst="rect">
                <a:avLst/>
              </a:prstGeom>
              <a:blipFill>
                <a:blip r:embed="rId2"/>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CA021D-1BD8-630D-A22B-4627CC1E08F4}"/>
                  </a:ext>
                </a:extLst>
              </p:cNvPr>
              <p:cNvSpPr txBox="1"/>
              <p:nvPr/>
            </p:nvSpPr>
            <p:spPr>
              <a:xfrm>
                <a:off x="5508104" y="3490150"/>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9" name="TextBox 8">
                <a:extLst>
                  <a:ext uri="{FF2B5EF4-FFF2-40B4-BE49-F238E27FC236}">
                    <a16:creationId xmlns:a16="http://schemas.microsoft.com/office/drawing/2014/main" id="{76CA021D-1BD8-630D-A22B-4627CC1E08F4}"/>
                  </a:ext>
                </a:extLst>
              </p:cNvPr>
              <p:cNvSpPr txBox="1">
                <a:spLocks noRot="1" noChangeAspect="1" noMove="1" noResize="1" noEditPoints="1" noAdjustHandles="1" noChangeArrowheads="1" noChangeShapeType="1" noTextEdit="1"/>
              </p:cNvSpPr>
              <p:nvPr/>
            </p:nvSpPr>
            <p:spPr>
              <a:xfrm>
                <a:off x="5508104" y="3490150"/>
                <a:ext cx="2608470" cy="369332"/>
              </a:xfrm>
              <a:prstGeom prst="rect">
                <a:avLst/>
              </a:prstGeom>
              <a:blipFill>
                <a:blip r:embed="rId3"/>
                <a:stretch>
                  <a:fillRect b="-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C99391-F7A5-8F4E-784F-74D983369318}"/>
                  </a:ext>
                </a:extLst>
              </p:cNvPr>
              <p:cNvSpPr txBox="1"/>
              <p:nvPr/>
            </p:nvSpPr>
            <p:spPr>
              <a:xfrm>
                <a:off x="5508104" y="4055356"/>
                <a:ext cx="2608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𝑣𝑒𝑦𝑎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3</m:t>
                          </m:r>
                        </m:sub>
                      </m:sSub>
                      <m:r>
                        <a:rPr lang="tr-TR" b="0" i="1" smtClean="0">
                          <a:latin typeface="Cambria Math" panose="02040503050406030204" pitchFamily="18" charset="0"/>
                          <a:ea typeface="Cambria Math" panose="02040503050406030204" pitchFamily="18" charset="0"/>
                        </a:rPr>
                        <m:t>≥1000</m:t>
                      </m:r>
                    </m:oMath>
                  </m:oMathPara>
                </a14:m>
                <a:endParaRPr lang="tr-TR" dirty="0"/>
              </a:p>
            </p:txBody>
          </p:sp>
        </mc:Choice>
        <mc:Fallback xmlns="">
          <p:sp>
            <p:nvSpPr>
              <p:cNvPr id="10" name="TextBox 9">
                <a:extLst>
                  <a:ext uri="{FF2B5EF4-FFF2-40B4-BE49-F238E27FC236}">
                    <a16:creationId xmlns:a16="http://schemas.microsoft.com/office/drawing/2014/main" id="{C5C99391-F7A5-8F4E-784F-74D983369318}"/>
                  </a:ext>
                </a:extLst>
              </p:cNvPr>
              <p:cNvSpPr txBox="1">
                <a:spLocks noRot="1" noChangeAspect="1" noMove="1" noResize="1" noEditPoints="1" noAdjustHandles="1" noChangeArrowheads="1" noChangeShapeType="1" noTextEdit="1"/>
              </p:cNvSpPr>
              <p:nvPr/>
            </p:nvSpPr>
            <p:spPr>
              <a:xfrm>
                <a:off x="5508104" y="4055356"/>
                <a:ext cx="2608470" cy="369332"/>
              </a:xfrm>
              <a:prstGeom prst="rect">
                <a:avLst/>
              </a:prstGeom>
              <a:blipFill>
                <a:blip r:embed="rId4"/>
                <a:stretch>
                  <a:fillRect b="-6557"/>
                </a:stretch>
              </a:blipFill>
            </p:spPr>
            <p:txBody>
              <a:bodyPr/>
              <a:lstStyle/>
              <a:p>
                <a:r>
                  <a:rPr lang="tr-TR">
                    <a:noFill/>
                  </a:rPr>
                  <a:t> </a:t>
                </a:r>
              </a:p>
            </p:txBody>
          </p:sp>
        </mc:Fallback>
      </mc:AlternateContent>
      <p:pic>
        <p:nvPicPr>
          <p:cNvPr id="11" name="Picture 4">
            <a:extLst>
              <a:ext uri="{FF2B5EF4-FFF2-40B4-BE49-F238E27FC236}">
                <a16:creationId xmlns:a16="http://schemas.microsoft.com/office/drawing/2014/main" id="{13EEF090-F33B-2677-5F11-B0F86D325500}"/>
              </a:ext>
            </a:extLst>
          </p:cNvPr>
          <p:cNvPicPr>
            <a:picLocks noChangeAspect="1"/>
          </p:cNvPicPr>
          <p:nvPr/>
        </p:nvPicPr>
        <p:blipFill>
          <a:blip r:embed="rId5"/>
          <a:stretch>
            <a:fillRect/>
          </a:stretch>
        </p:blipFill>
        <p:spPr>
          <a:xfrm>
            <a:off x="4965878" y="4818857"/>
            <a:ext cx="3314700" cy="1171575"/>
          </a:xfrm>
          <a:prstGeom prst="rect">
            <a:avLst/>
          </a:prstGeom>
        </p:spPr>
      </p:pic>
    </p:spTree>
    <p:extLst>
      <p:ext uri="{BB962C8B-B14F-4D97-AF65-F5344CB8AC3E}">
        <p14:creationId xmlns:p14="http://schemas.microsoft.com/office/powerpoint/2010/main" val="9380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0DC303B-1720-1768-75BB-E42733E0979D}"/>
              </a:ext>
            </a:extLst>
          </p:cNvPr>
          <p:cNvSpPr>
            <a:spLocks noGrp="1"/>
          </p:cNvSpPr>
          <p:nvPr>
            <p:ph type="title"/>
          </p:nvPr>
        </p:nvSpPr>
        <p:spPr/>
        <p:txBody>
          <a:bodyPr/>
          <a:lstStyle/>
          <a:p>
            <a:r>
              <a:rPr lang="tr-TR"/>
              <a:t>DMC Oto</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9CCE6D3-DCA3-DE8D-ADCC-CACD482E78BB}"/>
                  </a:ext>
                </a:extLst>
              </p:cNvPr>
              <p:cNvSpPr>
                <a:spLocks noGrp="1"/>
              </p:cNvSpPr>
              <p:nvPr>
                <p:ph idx="1"/>
              </p:nvPr>
            </p:nvSpPr>
            <p:spPr>
              <a:xfrm>
                <a:off x="776072" y="2132856"/>
                <a:ext cx="5308096" cy="369417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≤0+</m:t>
                      </m:r>
                      <m:r>
                        <a:rPr lang="tr-TR" b="0" i="1" smtClean="0">
                          <a:latin typeface="Cambria Math" panose="02040503050406030204" pitchFamily="18" charset="0"/>
                          <a:ea typeface="Cambria Math" panose="02040503050406030204" pitchFamily="18" charset="0"/>
                        </a:rPr>
                        <m:t>𝑀</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oMath>
                  </m:oMathPara>
                </a14:m>
                <a:endParaRPr lang="tr-T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i="1">
                          <a:latin typeface="Cambria Math" panose="02040503050406030204" pitchFamily="18" charset="0"/>
                        </a:rPr>
                        <m:t>1000</m:t>
                      </m:r>
                      <m:r>
                        <a:rPr lang="tr-TR" b="0" i="1" smtClean="0">
                          <a:latin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oMath>
                  </m:oMathPara>
                </a14:m>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oMath>
                  </m:oMathPara>
                </a14:m>
                <a:endParaRPr lang="tr-TR"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rPr>
                        <m:t> </m:t>
                      </m:r>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ea typeface="Cambria Math" panose="02040503050406030204" pitchFamily="18" charset="0"/>
                </a:endParaRPr>
              </a:p>
              <a:p>
                <a:pPr marL="0" indent="0" algn="ctr">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a:latin typeface="Cambria Math" panose="02040503050406030204" pitchFamily="18" charset="0"/>
                      </a:rPr>
                      <m:t> </m:t>
                    </m:r>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1000−</m:t>
                    </m:r>
                    <m:r>
                      <a:rPr lang="tr-TR" i="1">
                        <a:latin typeface="Cambria Math" panose="02040503050406030204" pitchFamily="18" charset="0"/>
                        <a:ea typeface="Cambria Math" panose="02040503050406030204" pitchFamily="18" charset="0"/>
                      </a:rPr>
                      <m:t>𝑀</m:t>
                    </m:r>
                    <m:r>
                      <a:rPr lang="tr-TR" i="1">
                        <a:latin typeface="Cambria Math" panose="02040503050406030204" pitchFamily="18" charset="0"/>
                        <a:ea typeface="Cambria Math" panose="02040503050406030204" pitchFamily="18" charset="0"/>
                      </a:rPr>
                      <m:t> (1−</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𝑦</m:t>
                        </m:r>
                      </m:e>
                      <m:sub>
                        <m:r>
                          <a:rPr lang="tr-TR" i="1">
                            <a:latin typeface="Cambria Math" panose="02040503050406030204" pitchFamily="18" charset="0"/>
                            <a:ea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oMath>
                </a14:m>
                <a:r>
                  <a:rPr lang="tr-TR" dirty="0">
                    <a:ea typeface="Cambria Math" panose="02040503050406030204" pitchFamily="18" charset="0"/>
                  </a:rPr>
                  <a:t> </a:t>
                </a:r>
              </a:p>
            </p:txBody>
          </p:sp>
        </mc:Choice>
        <mc:Fallback xmlns="">
          <p:sp>
            <p:nvSpPr>
              <p:cNvPr id="4" name="Content Placeholder 2">
                <a:extLst>
                  <a:ext uri="{FF2B5EF4-FFF2-40B4-BE49-F238E27FC236}">
                    <a16:creationId xmlns:a16="http://schemas.microsoft.com/office/drawing/2014/main" id="{D9CCE6D3-DCA3-DE8D-ADCC-CACD482E78BB}"/>
                  </a:ext>
                </a:extLst>
              </p:cNvPr>
              <p:cNvSpPr>
                <a:spLocks noGrp="1" noRot="1" noChangeAspect="1" noMove="1" noResize="1" noEditPoints="1" noAdjustHandles="1" noChangeArrowheads="1" noChangeShapeType="1" noTextEdit="1"/>
              </p:cNvSpPr>
              <p:nvPr>
                <p:ph idx="1"/>
              </p:nvPr>
            </p:nvSpPr>
            <p:spPr>
              <a:xfrm>
                <a:off x="776072" y="2132856"/>
                <a:ext cx="5308096" cy="3694176"/>
              </a:xfrm>
              <a:blipFill>
                <a:blip r:embed="rId2"/>
                <a:stretch>
                  <a:fillRect/>
                </a:stretch>
              </a:blipFill>
            </p:spPr>
            <p:txBody>
              <a:bodyPr/>
              <a:lstStyle/>
              <a:p>
                <a:r>
                  <a:rPr lang="tr-TR">
                    <a:noFill/>
                  </a:rPr>
                  <a:t> </a:t>
                </a:r>
              </a:p>
            </p:txBody>
          </p:sp>
        </mc:Fallback>
      </mc:AlternateContent>
      <p:sp>
        <p:nvSpPr>
          <p:cNvPr id="5" name="TextBox 3">
            <a:extLst>
              <a:ext uri="{FF2B5EF4-FFF2-40B4-BE49-F238E27FC236}">
                <a16:creationId xmlns:a16="http://schemas.microsoft.com/office/drawing/2014/main" id="{F2E65C3F-E3DA-C891-F04C-3BDF4E8A23B6}"/>
              </a:ext>
            </a:extLst>
          </p:cNvPr>
          <p:cNvSpPr txBox="1"/>
          <p:nvPr/>
        </p:nvSpPr>
        <p:spPr>
          <a:xfrm>
            <a:off x="1691222" y="1477197"/>
            <a:ext cx="3805850" cy="369332"/>
          </a:xfrm>
          <a:prstGeom prst="rect">
            <a:avLst/>
          </a:prstGeom>
          <a:noFill/>
        </p:spPr>
        <p:txBody>
          <a:bodyPr wrap="none" rtlCol="0">
            <a:spAutoFit/>
          </a:bodyPr>
          <a:lstStyle/>
          <a:p>
            <a:r>
              <a:rPr lang="tr-TR" dirty="0"/>
              <a:t>Kar 	</a:t>
            </a:r>
            <a:r>
              <a:rPr lang="tr-TR" dirty="0" err="1"/>
              <a:t>Max</a:t>
            </a:r>
            <a:r>
              <a:rPr lang="tr-TR" dirty="0"/>
              <a:t> Z= 2 x1 + 3 x2 + 4 x3</a:t>
            </a:r>
          </a:p>
        </p:txBody>
      </p:sp>
      <p:pic>
        <p:nvPicPr>
          <p:cNvPr id="6" name="Picture 5">
            <a:extLst>
              <a:ext uri="{FF2B5EF4-FFF2-40B4-BE49-F238E27FC236}">
                <a16:creationId xmlns:a16="http://schemas.microsoft.com/office/drawing/2014/main" id="{4DCDDAD2-7A6F-1094-0ACD-4D0DA9FE7856}"/>
              </a:ext>
            </a:extLst>
          </p:cNvPr>
          <p:cNvPicPr>
            <a:picLocks noChangeAspect="1"/>
          </p:cNvPicPr>
          <p:nvPr/>
        </p:nvPicPr>
        <p:blipFill>
          <a:blip r:embed="rId3"/>
          <a:stretch>
            <a:fillRect/>
          </a:stretch>
        </p:blipFill>
        <p:spPr>
          <a:xfrm>
            <a:off x="1772770" y="4655457"/>
            <a:ext cx="3314700" cy="1171575"/>
          </a:xfrm>
          <a:prstGeom prst="rect">
            <a:avLst/>
          </a:prstGeom>
        </p:spPr>
      </p:pic>
    </p:spTree>
    <p:extLst>
      <p:ext uri="{BB962C8B-B14F-4D97-AF65-F5344CB8AC3E}">
        <p14:creationId xmlns:p14="http://schemas.microsoft.com/office/powerpoint/2010/main" val="3221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4BAEC9F-6B14-4D14-247E-9C6929BF705A}"/>
              </a:ext>
            </a:extLst>
          </p:cNvPr>
          <p:cNvSpPr>
            <a:spLocks noGrp="1"/>
          </p:cNvSpPr>
          <p:nvPr>
            <p:ph type="ctrTitle"/>
          </p:nvPr>
        </p:nvSpPr>
        <p:spPr/>
        <p:txBody>
          <a:bodyPr/>
          <a:lstStyle/>
          <a:p>
            <a:r>
              <a:rPr lang="tr-TR">
                <a:solidFill>
                  <a:srgbClr val="EA6131"/>
                </a:solidFill>
              </a:rPr>
              <a:t>K</a:t>
            </a:r>
            <a:r>
              <a:rPr lang="tr-TR"/>
              <a:t>esikli Sa</a:t>
            </a:r>
            <a:r>
              <a:rPr lang="tr-TR">
                <a:solidFill>
                  <a:srgbClr val="EA6131"/>
                </a:solidFill>
              </a:rPr>
              <a:t>ğ</a:t>
            </a:r>
            <a:r>
              <a:rPr lang="tr-TR"/>
              <a:t> Ta</a:t>
            </a:r>
            <a:r>
              <a:rPr lang="tr-TR">
                <a:solidFill>
                  <a:srgbClr val="EA6131"/>
                </a:solidFill>
              </a:rPr>
              <a:t>r</a:t>
            </a:r>
            <a:r>
              <a:rPr lang="tr-TR"/>
              <a:t>af </a:t>
            </a:r>
          </a:p>
        </p:txBody>
      </p:sp>
    </p:spTree>
    <p:extLst>
      <p:ext uri="{BB962C8B-B14F-4D97-AF65-F5344CB8AC3E}">
        <p14:creationId xmlns:p14="http://schemas.microsoft.com/office/powerpoint/2010/main" val="4863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A579EA7-752A-BBC4-5273-B8159A566030}"/>
              </a:ext>
            </a:extLst>
          </p:cNvPr>
          <p:cNvSpPr>
            <a:spLocks noGrp="1"/>
          </p:cNvSpPr>
          <p:nvPr>
            <p:ph type="ctrTitle"/>
          </p:nvPr>
        </p:nvSpPr>
        <p:spPr/>
        <p:txBody>
          <a:bodyPr/>
          <a:lstStyle/>
          <a:p>
            <a:r>
              <a:rPr lang="tr-TR">
                <a:solidFill>
                  <a:srgbClr val="EA6131"/>
                </a:solidFill>
              </a:rPr>
              <a:t>U</a:t>
            </a:r>
            <a:r>
              <a:rPr lang="tr-TR"/>
              <a:t>ygulanan </a:t>
            </a:r>
            <a:r>
              <a:rPr lang="tr-TR">
                <a:solidFill>
                  <a:srgbClr val="EA6131"/>
                </a:solidFill>
              </a:rPr>
              <a:t>Y</a:t>
            </a:r>
            <a:r>
              <a:rPr lang="tr-TR"/>
              <a:t>öntemler</a:t>
            </a:r>
          </a:p>
        </p:txBody>
      </p:sp>
    </p:spTree>
    <p:extLst>
      <p:ext uri="{BB962C8B-B14F-4D97-AF65-F5344CB8AC3E}">
        <p14:creationId xmlns:p14="http://schemas.microsoft.com/office/powerpoint/2010/main" val="4096392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3E78888-AB34-5E8A-EF7F-DAE8E95ADFDC}"/>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E548A791-BF2E-2766-3DED-960F91CFE8F9}"/>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D23D40C-23A6-35A4-89F9-0B37C5B5B205}"/>
              </a:ext>
            </a:extLst>
          </p:cNvPr>
          <p:cNvGraphicFramePr>
            <a:graphicFrameLocks/>
          </p:cNvGraphicFramePr>
          <p:nvPr>
            <p:extLst>
              <p:ext uri="{D42A27DB-BD31-4B8C-83A1-F6EECF244321}">
                <p14:modId xmlns:p14="http://schemas.microsoft.com/office/powerpoint/2010/main" val="1349983800"/>
              </p:ext>
            </p:extLst>
          </p:nvPr>
        </p:nvGraphicFramePr>
        <p:xfrm>
          <a:off x="530087" y="2114103"/>
          <a:ext cx="3133944" cy="1483360"/>
        </p:xfrm>
        <a:graphic>
          <a:graphicData uri="http://schemas.openxmlformats.org/drawingml/2006/table">
            <a:tbl>
              <a:tblPr firstRow="1" bandRow="1">
                <a:tableStyleId>{5C22544A-7EE6-4342-B048-85BDC9FD1C3A}</a:tableStyleId>
              </a:tblPr>
              <a:tblGrid>
                <a:gridCol w="779780">
                  <a:extLst>
                    <a:ext uri="{9D8B030D-6E8A-4147-A177-3AD203B41FA5}">
                      <a16:colId xmlns:a16="http://schemas.microsoft.com/office/drawing/2014/main" val="537160004"/>
                    </a:ext>
                  </a:extLst>
                </a:gridCol>
                <a:gridCol w="675386">
                  <a:extLst>
                    <a:ext uri="{9D8B030D-6E8A-4147-A177-3AD203B41FA5}">
                      <a16:colId xmlns:a16="http://schemas.microsoft.com/office/drawing/2014/main" val="1599284627"/>
                    </a:ext>
                  </a:extLst>
                </a:gridCol>
                <a:gridCol w="1678778">
                  <a:extLst>
                    <a:ext uri="{9D8B030D-6E8A-4147-A177-3AD203B41FA5}">
                      <a16:colId xmlns:a16="http://schemas.microsoft.com/office/drawing/2014/main" val="3921249378"/>
                    </a:ext>
                  </a:extLst>
                </a:gridCol>
              </a:tblGrid>
              <a:tr h="370840">
                <a:tc>
                  <a:txBody>
                    <a:bodyPr/>
                    <a:lstStyle/>
                    <a:p>
                      <a:r>
                        <a:rPr lang="tr-TR" dirty="0"/>
                        <a:t>Ürün</a:t>
                      </a:r>
                    </a:p>
                  </a:txBody>
                  <a:tcPr/>
                </a:tc>
                <a:tc>
                  <a:txBody>
                    <a:bodyPr/>
                    <a:lstStyle/>
                    <a:p>
                      <a:r>
                        <a:rPr lang="tr-TR" dirty="0"/>
                        <a:t>Kar </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a:t>
                      </a:r>
                    </a:p>
                  </a:txBody>
                  <a:tcPr/>
                </a:tc>
                <a:tc>
                  <a:txBody>
                    <a:bodyPr/>
                    <a:lstStyle/>
                    <a:p>
                      <a:pPr algn="r"/>
                      <a:r>
                        <a:rPr lang="tr-TR" dirty="0"/>
                        <a:t>11</a:t>
                      </a:r>
                    </a:p>
                  </a:txBody>
                  <a:tcPr/>
                </a:tc>
                <a:tc>
                  <a:txBody>
                    <a:bodyPr/>
                    <a:lstStyle/>
                    <a:p>
                      <a:pPr algn="r"/>
                      <a:r>
                        <a:rPr lang="tr-TR" dirty="0"/>
                        <a:t>16</a:t>
                      </a:r>
                    </a:p>
                  </a:txBody>
                  <a:tcPr/>
                </a:tc>
                <a:extLst>
                  <a:ext uri="{0D108BD9-81ED-4DB2-BD59-A6C34878D82A}">
                    <a16:rowId xmlns:a16="http://schemas.microsoft.com/office/drawing/2014/main" val="2753420178"/>
                  </a:ext>
                </a:extLst>
              </a:tr>
              <a:tr h="370840">
                <a:tc>
                  <a:txBody>
                    <a:bodyPr/>
                    <a:lstStyle/>
                    <a:p>
                      <a:r>
                        <a:rPr lang="tr-TR" dirty="0"/>
                        <a:t>2</a:t>
                      </a:r>
                    </a:p>
                  </a:txBody>
                  <a:tcPr/>
                </a:tc>
                <a:tc>
                  <a:txBody>
                    <a:bodyPr/>
                    <a:lstStyle/>
                    <a:p>
                      <a:pPr algn="r"/>
                      <a:r>
                        <a:rPr lang="tr-TR" dirty="0"/>
                        <a:t>14</a:t>
                      </a:r>
                    </a:p>
                  </a:txBody>
                  <a:tcPr/>
                </a:tc>
                <a:tc>
                  <a:txBody>
                    <a:bodyPr/>
                    <a:lstStyle/>
                    <a:p>
                      <a:pPr algn="r"/>
                      <a:r>
                        <a:rPr lang="tr-TR" dirty="0"/>
                        <a:t>20</a:t>
                      </a:r>
                    </a:p>
                  </a:txBody>
                  <a:tcPr/>
                </a:tc>
                <a:extLst>
                  <a:ext uri="{0D108BD9-81ED-4DB2-BD59-A6C34878D82A}">
                    <a16:rowId xmlns:a16="http://schemas.microsoft.com/office/drawing/2014/main" val="566984796"/>
                  </a:ext>
                </a:extLst>
              </a:tr>
              <a:tr h="370840">
                <a:tc>
                  <a:txBody>
                    <a:bodyPr/>
                    <a:lstStyle/>
                    <a:p>
                      <a:r>
                        <a:rPr lang="tr-TR" dirty="0"/>
                        <a:t>3</a:t>
                      </a:r>
                    </a:p>
                  </a:txBody>
                  <a:tcPr/>
                </a:tc>
                <a:tc>
                  <a:txBody>
                    <a:bodyPr/>
                    <a:lstStyle/>
                    <a:p>
                      <a:pPr algn="r"/>
                      <a:r>
                        <a:rPr lang="tr-TR" dirty="0"/>
                        <a:t>9</a:t>
                      </a:r>
                    </a:p>
                  </a:txBody>
                  <a:tcPr/>
                </a:tc>
                <a:tc>
                  <a:txBody>
                    <a:bodyPr/>
                    <a:lstStyle/>
                    <a:p>
                      <a:pPr algn="r"/>
                      <a:r>
                        <a:rPr lang="tr-TR" dirty="0"/>
                        <a:t>10</a:t>
                      </a:r>
                    </a:p>
                  </a:txBody>
                  <a:tcPr/>
                </a:tc>
                <a:extLst>
                  <a:ext uri="{0D108BD9-81ED-4DB2-BD59-A6C34878D82A}">
                    <a16:rowId xmlns:a16="http://schemas.microsoft.com/office/drawing/2014/main" val="2538240163"/>
                  </a:ext>
                </a:extLst>
              </a:tr>
            </a:tbl>
          </a:graphicData>
        </a:graphic>
      </p:graphicFrame>
      <p:graphicFrame>
        <p:nvGraphicFramePr>
          <p:cNvPr id="5" name="Table 4">
            <a:extLst>
              <a:ext uri="{FF2B5EF4-FFF2-40B4-BE49-F238E27FC236}">
                <a16:creationId xmlns:a16="http://schemas.microsoft.com/office/drawing/2014/main" id="{8603FF16-BE4C-44FB-F67C-9C113CEA962D}"/>
              </a:ext>
            </a:extLst>
          </p:cNvPr>
          <p:cNvGraphicFramePr>
            <a:graphicFrameLocks/>
          </p:cNvGraphicFramePr>
          <p:nvPr>
            <p:extLst>
              <p:ext uri="{D42A27DB-BD31-4B8C-83A1-F6EECF244321}">
                <p14:modId xmlns:p14="http://schemas.microsoft.com/office/powerpoint/2010/main" val="2258855985"/>
              </p:ext>
            </p:extLst>
          </p:nvPr>
        </p:nvGraphicFramePr>
        <p:xfrm>
          <a:off x="3834059" y="2114103"/>
          <a:ext cx="4031556" cy="1483360"/>
        </p:xfrm>
        <a:graphic>
          <a:graphicData uri="http://schemas.openxmlformats.org/drawingml/2006/table">
            <a:tbl>
              <a:tblPr firstRow="1" bandRow="1">
                <a:tableStyleId>{5C22544A-7EE6-4342-B048-85BDC9FD1C3A}</a:tableStyleId>
              </a:tblPr>
              <a:tblGrid>
                <a:gridCol w="2029694">
                  <a:extLst>
                    <a:ext uri="{9D8B030D-6E8A-4147-A177-3AD203B41FA5}">
                      <a16:colId xmlns:a16="http://schemas.microsoft.com/office/drawing/2014/main" val="537160004"/>
                    </a:ext>
                  </a:extLst>
                </a:gridCol>
                <a:gridCol w="2001862">
                  <a:extLst>
                    <a:ext uri="{9D8B030D-6E8A-4147-A177-3AD203B41FA5}">
                      <a16:colId xmlns:a16="http://schemas.microsoft.com/office/drawing/2014/main" val="3921249378"/>
                    </a:ext>
                  </a:extLst>
                </a:gridCol>
              </a:tblGrid>
              <a:tr h="370840">
                <a:tc>
                  <a:txBody>
                    <a:bodyPr/>
                    <a:lstStyle/>
                    <a:p>
                      <a:r>
                        <a:rPr lang="tr-TR" dirty="0"/>
                        <a:t>Sabit Maliyet</a:t>
                      </a:r>
                    </a:p>
                  </a:txBody>
                  <a:tcPr/>
                </a:tc>
                <a:tc>
                  <a:txBody>
                    <a:bodyPr/>
                    <a:lstStyle/>
                    <a:p>
                      <a:r>
                        <a:rPr lang="tr-TR" dirty="0"/>
                        <a:t>İşçilik</a:t>
                      </a:r>
                    </a:p>
                  </a:txBody>
                  <a:tcPr/>
                </a:tc>
                <a:extLst>
                  <a:ext uri="{0D108BD9-81ED-4DB2-BD59-A6C34878D82A}">
                    <a16:rowId xmlns:a16="http://schemas.microsoft.com/office/drawing/2014/main" val="1218386111"/>
                  </a:ext>
                </a:extLst>
              </a:tr>
              <a:tr h="370840">
                <a:tc>
                  <a:txBody>
                    <a:bodyPr/>
                    <a:lstStyle/>
                    <a:p>
                      <a:r>
                        <a:rPr lang="tr-TR" dirty="0"/>
                        <a:t>10000</a:t>
                      </a:r>
                    </a:p>
                  </a:txBody>
                  <a:tcPr/>
                </a:tc>
                <a:tc>
                  <a:txBody>
                    <a:bodyPr/>
                    <a:lstStyle/>
                    <a:p>
                      <a:r>
                        <a:rPr lang="tr-TR" dirty="0"/>
                        <a:t>15000’e kadar</a:t>
                      </a:r>
                    </a:p>
                  </a:txBody>
                  <a:tcPr/>
                </a:tc>
                <a:extLst>
                  <a:ext uri="{0D108BD9-81ED-4DB2-BD59-A6C34878D82A}">
                    <a16:rowId xmlns:a16="http://schemas.microsoft.com/office/drawing/2014/main" val="2753420178"/>
                  </a:ext>
                </a:extLst>
              </a:tr>
              <a:tr h="370840">
                <a:tc>
                  <a:txBody>
                    <a:bodyPr/>
                    <a:lstStyle/>
                    <a:p>
                      <a:r>
                        <a:rPr lang="tr-TR" dirty="0"/>
                        <a:t>18000</a:t>
                      </a:r>
                    </a:p>
                  </a:txBody>
                  <a:tcPr/>
                </a:tc>
                <a:tc>
                  <a:txBody>
                    <a:bodyPr/>
                    <a:lstStyle/>
                    <a:p>
                      <a:r>
                        <a:rPr lang="tr-TR" dirty="0"/>
                        <a:t>15000 – 30000</a:t>
                      </a:r>
                    </a:p>
                  </a:txBody>
                  <a:tcPr/>
                </a:tc>
                <a:extLst>
                  <a:ext uri="{0D108BD9-81ED-4DB2-BD59-A6C34878D82A}">
                    <a16:rowId xmlns:a16="http://schemas.microsoft.com/office/drawing/2014/main" val="566984796"/>
                  </a:ext>
                </a:extLst>
              </a:tr>
              <a:tr h="370840">
                <a:tc>
                  <a:txBody>
                    <a:bodyPr/>
                    <a:lstStyle/>
                    <a:p>
                      <a:r>
                        <a:rPr lang="tr-TR" dirty="0"/>
                        <a:t>25000</a:t>
                      </a:r>
                    </a:p>
                  </a:txBody>
                  <a:tcPr/>
                </a:tc>
                <a:tc>
                  <a:txBody>
                    <a:bodyPr/>
                    <a:lstStyle/>
                    <a:p>
                      <a:r>
                        <a:rPr lang="tr-TR" dirty="0"/>
                        <a:t>30000 -60000</a:t>
                      </a:r>
                    </a:p>
                  </a:txBody>
                  <a:tcPr/>
                </a:tc>
                <a:extLst>
                  <a:ext uri="{0D108BD9-81ED-4DB2-BD59-A6C34878D82A}">
                    <a16:rowId xmlns:a16="http://schemas.microsoft.com/office/drawing/2014/main" val="2538240163"/>
                  </a:ext>
                </a:extLst>
              </a:tr>
            </a:tbl>
          </a:graphicData>
        </a:graphic>
      </p:graphicFrame>
      <mc:AlternateContent xmlns:mc="http://schemas.openxmlformats.org/markup-compatibility/2006" xmlns:a14="http://schemas.microsoft.com/office/drawing/2010/main">
        <mc:Choice Requires="a14">
          <p:sp>
            <p:nvSpPr>
              <p:cNvPr id="6" name="TextBox 6">
                <a:extLst>
                  <a:ext uri="{FF2B5EF4-FFF2-40B4-BE49-F238E27FC236}">
                    <a16:creationId xmlns:a16="http://schemas.microsoft.com/office/drawing/2014/main" id="{A6A0202B-3736-40C9-0FCF-C117F6578010}"/>
                  </a:ext>
                </a:extLst>
              </p:cNvPr>
              <p:cNvSpPr txBox="1"/>
              <p:nvPr/>
            </p:nvSpPr>
            <p:spPr>
              <a:xfrm>
                <a:off x="1115616" y="4343707"/>
                <a:ext cx="6617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𝑀𝑎𝑥</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=11</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+14 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+9 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−18000 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−25000</m:t>
                      </m:r>
                      <m:sSub>
                        <m:sSubPr>
                          <m:ctrlPr>
                            <a:rPr lang="tr-TR" b="0" i="1" smtClean="0">
                              <a:latin typeface="Cambria Math" panose="02040503050406030204" pitchFamily="18" charset="0"/>
                            </a:rPr>
                          </m:ctrlPr>
                        </m:sSubPr>
                        <m:e>
                          <m:r>
                            <a:rPr lang="tr-TR" b="0" i="1" smtClean="0">
                              <a:latin typeface="Cambria Math" panose="02040503050406030204" pitchFamily="18" charset="0"/>
                            </a:rPr>
                            <m:t> </m:t>
                          </m:r>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dirty="0"/>
              </a:p>
            </p:txBody>
          </p:sp>
        </mc:Choice>
        <mc:Fallback xmlns="">
          <p:sp>
            <p:nvSpPr>
              <p:cNvPr id="6" name="TextBox 6">
                <a:extLst>
                  <a:ext uri="{FF2B5EF4-FFF2-40B4-BE49-F238E27FC236}">
                    <a16:creationId xmlns:a16="http://schemas.microsoft.com/office/drawing/2014/main" id="{A6A0202B-3736-40C9-0FCF-C117F6578010}"/>
                  </a:ext>
                </a:extLst>
              </p:cNvPr>
              <p:cNvSpPr txBox="1">
                <a:spLocks noRot="1" noChangeAspect="1" noMove="1" noResize="1" noEditPoints="1" noAdjustHandles="1" noChangeArrowheads="1" noChangeShapeType="1" noTextEdit="1"/>
              </p:cNvSpPr>
              <p:nvPr/>
            </p:nvSpPr>
            <p:spPr>
              <a:xfrm>
                <a:off x="1115616" y="4343707"/>
                <a:ext cx="6617324" cy="276999"/>
              </a:xfrm>
              <a:prstGeom prst="rect">
                <a:avLst/>
              </a:prstGeom>
              <a:blipFill>
                <a:blip r:embed="rId2"/>
                <a:stretch>
                  <a:fillRect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FE36B53D-1FDD-E728-43B1-495CE9478FC0}"/>
                  </a:ext>
                </a:extLst>
              </p:cNvPr>
              <p:cNvSpPr txBox="1"/>
              <p:nvPr/>
            </p:nvSpPr>
            <p:spPr>
              <a:xfrm>
                <a:off x="2109914" y="4913017"/>
                <a:ext cx="5879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16 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b="0" i="1" smtClean="0">
                          <a:latin typeface="Cambria Math" panose="02040503050406030204" pitchFamily="18" charset="0"/>
                        </a:rPr>
                        <m:t>+20 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b="0" i="1" smtClean="0">
                          <a:latin typeface="Cambria Math" panose="02040503050406030204" pitchFamily="18" charset="0"/>
                        </a:rPr>
                        <m:t>+10 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3</m:t>
                          </m:r>
                        </m:sub>
                      </m:sSub>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≤15000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+30000 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+60000 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𝑦</m:t>
                          </m:r>
                        </m:e>
                        <m:sub>
                          <m:r>
                            <a:rPr lang="tr-TR" b="0" i="1" smtClean="0">
                              <a:latin typeface="Cambria Math" panose="02040503050406030204" pitchFamily="18" charset="0"/>
                              <a:ea typeface="Cambria Math" panose="02040503050406030204" pitchFamily="18" charset="0"/>
                            </a:rPr>
                            <m:t>3</m:t>
                          </m:r>
                        </m:sub>
                      </m:sSub>
                    </m:oMath>
                  </m:oMathPara>
                </a14:m>
                <a:endParaRPr lang="tr-TR" dirty="0"/>
              </a:p>
            </p:txBody>
          </p:sp>
        </mc:Choice>
        <mc:Fallback xmlns="">
          <p:sp>
            <p:nvSpPr>
              <p:cNvPr id="7" name="TextBox 7">
                <a:extLst>
                  <a:ext uri="{FF2B5EF4-FFF2-40B4-BE49-F238E27FC236}">
                    <a16:creationId xmlns:a16="http://schemas.microsoft.com/office/drawing/2014/main" id="{FE36B53D-1FDD-E728-43B1-495CE9478FC0}"/>
                  </a:ext>
                </a:extLst>
              </p:cNvPr>
              <p:cNvSpPr txBox="1">
                <a:spLocks noRot="1" noChangeAspect="1" noMove="1" noResize="1" noEditPoints="1" noAdjustHandles="1" noChangeArrowheads="1" noChangeShapeType="1" noTextEdit="1"/>
              </p:cNvSpPr>
              <p:nvPr/>
            </p:nvSpPr>
            <p:spPr>
              <a:xfrm>
                <a:off x="2109914" y="4913017"/>
                <a:ext cx="5879558" cy="276999"/>
              </a:xfrm>
              <a:prstGeom prst="rect">
                <a:avLst/>
              </a:prstGeom>
              <a:blipFill>
                <a:blip r:embed="rId3"/>
                <a:stretch>
                  <a:fillRect l="-415" b="-2666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TextBox 8">
                <a:extLst>
                  <a:ext uri="{FF2B5EF4-FFF2-40B4-BE49-F238E27FC236}">
                    <a16:creationId xmlns:a16="http://schemas.microsoft.com/office/drawing/2014/main" id="{29A40E0F-DCD9-080B-EE5F-BAC5C62EDA3A}"/>
                  </a:ext>
                </a:extLst>
              </p:cNvPr>
              <p:cNvSpPr txBox="1"/>
              <p:nvPr/>
            </p:nvSpPr>
            <p:spPr>
              <a:xfrm>
                <a:off x="3683773" y="5482327"/>
                <a:ext cx="1826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r>
                        <a:rPr lang="tr-TR" b="0" i="1" smtClean="0">
                          <a:latin typeface="Cambria Math" panose="02040503050406030204" pitchFamily="18" charset="0"/>
                        </a:rPr>
                        <m:t>=1</m:t>
                      </m:r>
                    </m:oMath>
                  </m:oMathPara>
                </a14:m>
                <a:endParaRPr lang="tr-TR" dirty="0"/>
              </a:p>
            </p:txBody>
          </p:sp>
        </mc:Choice>
        <mc:Fallback xmlns="">
          <p:sp>
            <p:nvSpPr>
              <p:cNvPr id="8" name="TextBox 8">
                <a:extLst>
                  <a:ext uri="{FF2B5EF4-FFF2-40B4-BE49-F238E27FC236}">
                    <a16:creationId xmlns:a16="http://schemas.microsoft.com/office/drawing/2014/main" id="{29A40E0F-DCD9-080B-EE5F-BAC5C62EDA3A}"/>
                  </a:ext>
                </a:extLst>
              </p:cNvPr>
              <p:cNvSpPr txBox="1">
                <a:spLocks noRot="1" noChangeAspect="1" noMove="1" noResize="1" noEditPoints="1" noAdjustHandles="1" noChangeArrowheads="1" noChangeShapeType="1" noTextEdit="1"/>
              </p:cNvSpPr>
              <p:nvPr/>
            </p:nvSpPr>
            <p:spPr>
              <a:xfrm>
                <a:off x="3683773" y="5482327"/>
                <a:ext cx="1826590" cy="276999"/>
              </a:xfrm>
              <a:prstGeom prst="rect">
                <a:avLst/>
              </a:prstGeom>
              <a:blipFill>
                <a:blip r:embed="rId4"/>
                <a:stretch>
                  <a:fillRect l="-2667" r="-2667" b="-23913"/>
                </a:stretch>
              </a:blipFill>
            </p:spPr>
            <p:txBody>
              <a:bodyPr/>
              <a:lstStyle/>
              <a:p>
                <a:r>
                  <a:rPr lang="tr-TR">
                    <a:noFill/>
                  </a:rPr>
                  <a:t> </a:t>
                </a:r>
              </a:p>
            </p:txBody>
          </p:sp>
        </mc:Fallback>
      </mc:AlternateContent>
    </p:spTree>
    <p:extLst>
      <p:ext uri="{BB962C8B-B14F-4D97-AF65-F5344CB8AC3E}">
        <p14:creationId xmlns:p14="http://schemas.microsoft.com/office/powerpoint/2010/main" val="1894414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970E3060-6F6F-D3E1-CBA6-17046D1AA56E}"/>
              </a:ext>
            </a:extLst>
          </p:cNvPr>
          <p:cNvSpPr>
            <a:spLocks noGrp="1"/>
          </p:cNvSpPr>
          <p:nvPr>
            <p:ph type="ctrTitle"/>
          </p:nvPr>
        </p:nvSpPr>
        <p:spPr/>
        <p:txBody>
          <a:bodyPr/>
          <a:lstStyle/>
          <a:p>
            <a:r>
              <a:rPr lang="tr-TR"/>
              <a:t>G</a:t>
            </a:r>
            <a:r>
              <a:rPr lang="tr-TR">
                <a:solidFill>
                  <a:srgbClr val="EA6131"/>
                </a:solidFill>
              </a:rPr>
              <a:t>a</a:t>
            </a:r>
            <a:r>
              <a:rPr lang="tr-TR"/>
              <a:t>ndhi </a:t>
            </a:r>
            <a:r>
              <a:rPr lang="tr-TR">
                <a:solidFill>
                  <a:srgbClr val="EA6131"/>
                </a:solidFill>
              </a:rPr>
              <a:t>G</a:t>
            </a:r>
            <a:r>
              <a:rPr lang="tr-TR"/>
              <a:t>iyim</a:t>
            </a:r>
          </a:p>
        </p:txBody>
      </p:sp>
    </p:spTree>
    <p:extLst>
      <p:ext uri="{BB962C8B-B14F-4D97-AF65-F5344CB8AC3E}">
        <p14:creationId xmlns:p14="http://schemas.microsoft.com/office/powerpoint/2010/main" val="208583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9A7EB47-A90F-FC62-591C-27B2DAD85C2C}"/>
              </a:ext>
            </a:extLst>
          </p:cNvPr>
          <p:cNvSpPr>
            <a:spLocks noGrp="1"/>
          </p:cNvSpPr>
          <p:nvPr>
            <p:ph idx="1"/>
          </p:nvPr>
        </p:nvSpPr>
        <p:spPr/>
        <p:txBody>
          <a:bodyPr/>
          <a:lstStyle/>
          <a:p>
            <a:pPr>
              <a:buFont typeface="Arial" panose="020B0604020202020204" pitchFamily="34" charset="0"/>
              <a:buChar char="•"/>
            </a:pPr>
            <a:r>
              <a:rPr lang="tr-TR"/>
              <a:t>Gandhi giyim Sanayi üç çeşit giysi üretmektedir. : gömlek, şort ve pantolon. Her tür giysi farklı makinelerde üretilmektedir ve bunlar kiralanarak üretim yapılmaktadır: gömlek makineleri haftada 200 $; şort makineleri haftada 150 $; pantolon makineleri haftada 100 $. Her bir giysi tipinin üretimi için ayrıca tabloda gösterilen kumaş miktarı ve işçilik gerekir. </a:t>
            </a:r>
          </a:p>
          <a:p>
            <a:pPr>
              <a:buFont typeface="Arial" panose="020B0604020202020204" pitchFamily="34" charset="0"/>
              <a:buChar char="•"/>
            </a:pPr>
            <a:r>
              <a:rPr lang="tr-TR"/>
              <a:t>Her hafta 150 saatlik işçilik ve 160 metrekare kumaş kullanılabilir. Her bir giysi türü için değişken birim maliyet ve satış fiyatı ikinci tabloda gösterilmektedir. Çözümü Gandhi'nin haftalık kârını en üst düzeye çıkaracak bir TsP formüle edin.</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r>
              <a:rPr lang="tr-TR"/>
              <a:t>Kiralama Maliyeti: 200 y1 + 150 y2 + 100 y3</a:t>
            </a:r>
          </a:p>
          <a:p>
            <a:r>
              <a:rPr lang="tr-TR"/>
              <a:t>Kar: (12x1 + 8x2 + 15x3)- (6x1 + 4x2 + 8x3)-(200y1 + 150 y2 + 100y3)</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8040F34A-85BA-B5A0-B583-EE1DC5432648}"/>
              </a:ext>
            </a:extLst>
          </p:cNvPr>
          <p:cNvSpPr>
            <a:spLocks noGrp="1"/>
          </p:cNvSpPr>
          <p:nvPr>
            <p:ph type="title"/>
          </p:nvPr>
        </p:nvSpPr>
        <p:spPr/>
        <p:txBody>
          <a:bodyPr/>
          <a:lstStyle/>
          <a:p>
            <a:r>
              <a:rPr lang="tr-TR"/>
              <a:t>Gandhi giyim</a:t>
            </a:r>
          </a:p>
        </p:txBody>
      </p:sp>
      <p:graphicFrame>
        <p:nvGraphicFramePr>
          <p:cNvPr id="4" name="Table 4">
            <a:extLst>
              <a:ext uri="{FF2B5EF4-FFF2-40B4-BE49-F238E27FC236}">
                <a16:creationId xmlns:a16="http://schemas.microsoft.com/office/drawing/2014/main" id="{CC6C66DB-E72E-3B20-8818-30DCE4BCD545}"/>
              </a:ext>
            </a:extLst>
          </p:cNvPr>
          <p:cNvGraphicFramePr>
            <a:graphicFrameLocks/>
          </p:cNvGraphicFramePr>
          <p:nvPr>
            <p:extLst>
              <p:ext uri="{D42A27DB-BD31-4B8C-83A1-F6EECF244321}">
                <p14:modId xmlns:p14="http://schemas.microsoft.com/office/powerpoint/2010/main" val="445888625"/>
              </p:ext>
            </p:extLst>
          </p:nvPr>
        </p:nvGraphicFramePr>
        <p:xfrm>
          <a:off x="893401" y="3429000"/>
          <a:ext cx="3034729"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717868">
                  <a:extLst>
                    <a:ext uri="{9D8B030D-6E8A-4147-A177-3AD203B41FA5}">
                      <a16:colId xmlns:a16="http://schemas.microsoft.com/office/drawing/2014/main" val="3033342234"/>
                    </a:ext>
                  </a:extLst>
                </a:gridCol>
                <a:gridCol w="1265555">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İşçilik</a:t>
                      </a:r>
                    </a:p>
                  </a:txBody>
                  <a:tcPr/>
                </a:tc>
                <a:tc>
                  <a:txBody>
                    <a:bodyPr/>
                    <a:lstStyle/>
                    <a:p>
                      <a:r>
                        <a:rPr lang="tr-TR" dirty="0"/>
                        <a:t>Malzeme</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3</a:t>
                      </a:r>
                    </a:p>
                  </a:txBody>
                  <a:tcPr/>
                </a:tc>
                <a:tc>
                  <a:txBody>
                    <a:bodyPr/>
                    <a:lstStyle/>
                    <a:p>
                      <a:pPr algn="r"/>
                      <a:r>
                        <a:rPr lang="tr-TR" dirty="0"/>
                        <a:t>4</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2</a:t>
                      </a:r>
                    </a:p>
                  </a:txBody>
                  <a:tcPr/>
                </a:tc>
                <a:tc>
                  <a:txBody>
                    <a:bodyPr/>
                    <a:lstStyle/>
                    <a:p>
                      <a:pPr algn="r"/>
                      <a:r>
                        <a:rPr lang="tr-TR" dirty="0"/>
                        <a:t>3</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6</a:t>
                      </a:r>
                    </a:p>
                  </a:txBody>
                  <a:tcPr/>
                </a:tc>
                <a:tc>
                  <a:txBody>
                    <a:bodyPr/>
                    <a:lstStyle/>
                    <a:p>
                      <a:pPr algn="r"/>
                      <a:r>
                        <a:rPr lang="tr-TR" dirty="0"/>
                        <a:t>4</a:t>
                      </a:r>
                    </a:p>
                  </a:txBody>
                  <a:tcPr/>
                </a:tc>
                <a:extLst>
                  <a:ext uri="{0D108BD9-81ED-4DB2-BD59-A6C34878D82A}">
                    <a16:rowId xmlns:a16="http://schemas.microsoft.com/office/drawing/2014/main" val="1724496452"/>
                  </a:ext>
                </a:extLst>
              </a:tr>
            </a:tbl>
          </a:graphicData>
        </a:graphic>
      </p:graphicFrame>
      <p:graphicFrame>
        <p:nvGraphicFramePr>
          <p:cNvPr id="5" name="Table 4">
            <a:extLst>
              <a:ext uri="{FF2B5EF4-FFF2-40B4-BE49-F238E27FC236}">
                <a16:creationId xmlns:a16="http://schemas.microsoft.com/office/drawing/2014/main" id="{358FC87E-8909-EED3-0A75-F71953CE1D50}"/>
              </a:ext>
            </a:extLst>
          </p:cNvPr>
          <p:cNvGraphicFramePr>
            <a:graphicFrameLocks/>
          </p:cNvGraphicFramePr>
          <p:nvPr>
            <p:extLst>
              <p:ext uri="{D42A27DB-BD31-4B8C-83A1-F6EECF244321}">
                <p14:modId xmlns:p14="http://schemas.microsoft.com/office/powerpoint/2010/main" val="1139306405"/>
              </p:ext>
            </p:extLst>
          </p:nvPr>
        </p:nvGraphicFramePr>
        <p:xfrm>
          <a:off x="4427984" y="3429000"/>
          <a:ext cx="3783325" cy="1483360"/>
        </p:xfrm>
        <a:graphic>
          <a:graphicData uri="http://schemas.openxmlformats.org/drawingml/2006/table">
            <a:tbl>
              <a:tblPr firstRow="1" bandRow="1">
                <a:tableStyleId>{5C22544A-7EE6-4342-B048-85BDC9FD1C3A}</a:tableStyleId>
              </a:tblPr>
              <a:tblGrid>
                <a:gridCol w="1051306">
                  <a:extLst>
                    <a:ext uri="{9D8B030D-6E8A-4147-A177-3AD203B41FA5}">
                      <a16:colId xmlns:a16="http://schemas.microsoft.com/office/drawing/2014/main" val="3191975404"/>
                    </a:ext>
                  </a:extLst>
                </a:gridCol>
                <a:gridCol w="1173607">
                  <a:extLst>
                    <a:ext uri="{9D8B030D-6E8A-4147-A177-3AD203B41FA5}">
                      <a16:colId xmlns:a16="http://schemas.microsoft.com/office/drawing/2014/main" val="3033342234"/>
                    </a:ext>
                  </a:extLst>
                </a:gridCol>
                <a:gridCol w="1558412">
                  <a:extLst>
                    <a:ext uri="{9D8B030D-6E8A-4147-A177-3AD203B41FA5}">
                      <a16:colId xmlns:a16="http://schemas.microsoft.com/office/drawing/2014/main" val="464063892"/>
                    </a:ext>
                  </a:extLst>
                </a:gridCol>
              </a:tblGrid>
              <a:tr h="370840">
                <a:tc>
                  <a:txBody>
                    <a:bodyPr/>
                    <a:lstStyle/>
                    <a:p>
                      <a:r>
                        <a:rPr lang="tr-TR" dirty="0"/>
                        <a:t>Giysi </a:t>
                      </a:r>
                    </a:p>
                  </a:txBody>
                  <a:tcPr/>
                </a:tc>
                <a:tc>
                  <a:txBody>
                    <a:bodyPr/>
                    <a:lstStyle/>
                    <a:p>
                      <a:r>
                        <a:rPr lang="tr-TR" dirty="0"/>
                        <a:t>Satış Fiyatı</a:t>
                      </a:r>
                    </a:p>
                  </a:txBody>
                  <a:tcPr/>
                </a:tc>
                <a:tc>
                  <a:txBody>
                    <a:bodyPr/>
                    <a:lstStyle/>
                    <a:p>
                      <a:r>
                        <a:rPr lang="tr-TR" dirty="0"/>
                        <a:t>Maliyet</a:t>
                      </a:r>
                    </a:p>
                  </a:txBody>
                  <a:tcPr/>
                </a:tc>
                <a:extLst>
                  <a:ext uri="{0D108BD9-81ED-4DB2-BD59-A6C34878D82A}">
                    <a16:rowId xmlns:a16="http://schemas.microsoft.com/office/drawing/2014/main" val="615499850"/>
                  </a:ext>
                </a:extLst>
              </a:tr>
              <a:tr h="370840">
                <a:tc>
                  <a:txBody>
                    <a:bodyPr/>
                    <a:lstStyle/>
                    <a:p>
                      <a:r>
                        <a:rPr lang="tr-TR" dirty="0"/>
                        <a:t>Gömlek</a:t>
                      </a:r>
                    </a:p>
                  </a:txBody>
                  <a:tcPr/>
                </a:tc>
                <a:tc>
                  <a:txBody>
                    <a:bodyPr/>
                    <a:lstStyle/>
                    <a:p>
                      <a:pPr algn="r"/>
                      <a:r>
                        <a:rPr lang="tr-TR" dirty="0"/>
                        <a:t>12</a:t>
                      </a:r>
                    </a:p>
                  </a:txBody>
                  <a:tcPr/>
                </a:tc>
                <a:tc>
                  <a:txBody>
                    <a:bodyPr/>
                    <a:lstStyle/>
                    <a:p>
                      <a:pPr algn="r"/>
                      <a:r>
                        <a:rPr lang="tr-TR" dirty="0"/>
                        <a:t>6</a:t>
                      </a:r>
                    </a:p>
                  </a:txBody>
                  <a:tcPr/>
                </a:tc>
                <a:extLst>
                  <a:ext uri="{0D108BD9-81ED-4DB2-BD59-A6C34878D82A}">
                    <a16:rowId xmlns:a16="http://schemas.microsoft.com/office/drawing/2014/main" val="4048479160"/>
                  </a:ext>
                </a:extLst>
              </a:tr>
              <a:tr h="370840">
                <a:tc>
                  <a:txBody>
                    <a:bodyPr/>
                    <a:lstStyle/>
                    <a:p>
                      <a:r>
                        <a:rPr lang="tr-TR" dirty="0"/>
                        <a:t>Şort</a:t>
                      </a:r>
                    </a:p>
                  </a:txBody>
                  <a:tcPr/>
                </a:tc>
                <a:tc>
                  <a:txBody>
                    <a:bodyPr/>
                    <a:lstStyle/>
                    <a:p>
                      <a:pPr algn="r"/>
                      <a:r>
                        <a:rPr lang="tr-TR" dirty="0"/>
                        <a:t>8</a:t>
                      </a:r>
                    </a:p>
                  </a:txBody>
                  <a:tcPr/>
                </a:tc>
                <a:tc>
                  <a:txBody>
                    <a:bodyPr/>
                    <a:lstStyle/>
                    <a:p>
                      <a:pPr algn="r"/>
                      <a:r>
                        <a:rPr lang="tr-TR" dirty="0"/>
                        <a:t>4</a:t>
                      </a:r>
                    </a:p>
                  </a:txBody>
                  <a:tcPr/>
                </a:tc>
                <a:extLst>
                  <a:ext uri="{0D108BD9-81ED-4DB2-BD59-A6C34878D82A}">
                    <a16:rowId xmlns:a16="http://schemas.microsoft.com/office/drawing/2014/main" val="4129206412"/>
                  </a:ext>
                </a:extLst>
              </a:tr>
              <a:tr h="370840">
                <a:tc>
                  <a:txBody>
                    <a:bodyPr/>
                    <a:lstStyle/>
                    <a:p>
                      <a:r>
                        <a:rPr lang="tr-TR" dirty="0"/>
                        <a:t>Pantolon</a:t>
                      </a:r>
                    </a:p>
                  </a:txBody>
                  <a:tcPr/>
                </a:tc>
                <a:tc>
                  <a:txBody>
                    <a:bodyPr/>
                    <a:lstStyle/>
                    <a:p>
                      <a:pPr algn="r"/>
                      <a:r>
                        <a:rPr lang="tr-TR" dirty="0"/>
                        <a:t>15</a:t>
                      </a:r>
                    </a:p>
                  </a:txBody>
                  <a:tcPr/>
                </a:tc>
                <a:tc>
                  <a:txBody>
                    <a:bodyPr/>
                    <a:lstStyle/>
                    <a:p>
                      <a:pPr algn="r"/>
                      <a:r>
                        <a:rPr lang="tr-TR" dirty="0"/>
                        <a:t>8</a:t>
                      </a:r>
                    </a:p>
                  </a:txBody>
                  <a:tcPr/>
                </a:tc>
                <a:extLst>
                  <a:ext uri="{0D108BD9-81ED-4DB2-BD59-A6C34878D82A}">
                    <a16:rowId xmlns:a16="http://schemas.microsoft.com/office/drawing/2014/main" val="1724496452"/>
                  </a:ext>
                </a:extLst>
              </a:tr>
            </a:tbl>
          </a:graphicData>
        </a:graphic>
      </p:graphicFrame>
    </p:spTree>
    <p:extLst>
      <p:ext uri="{BB962C8B-B14F-4D97-AF65-F5344CB8AC3E}">
        <p14:creationId xmlns:p14="http://schemas.microsoft.com/office/powerpoint/2010/main" val="1124445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8E989C-5C02-F64C-6F22-C54DF8823131}"/>
              </a:ext>
            </a:extLst>
          </p:cNvPr>
          <p:cNvSpPr>
            <a:spLocks noGrp="1"/>
          </p:cNvSpPr>
          <p:nvPr>
            <p:ph idx="1"/>
          </p:nvPr>
        </p:nvSpPr>
        <p:spPr/>
        <p:txBody>
          <a:bodyPr/>
          <a:lstStyle/>
          <a:p>
            <a:r>
              <a:rPr lang="tr-TR"/>
              <a:t>		3</a:t>
            </a:r>
            <a:r>
              <a:rPr lang="tr-TR" i="1"/>
              <a:t>x</a:t>
            </a:r>
            <a:r>
              <a:rPr lang="tr-TR"/>
              <a:t>1 + 2</a:t>
            </a:r>
            <a:r>
              <a:rPr lang="tr-TR" i="1"/>
              <a:t>x</a:t>
            </a:r>
            <a:r>
              <a:rPr lang="tr-TR"/>
              <a:t>2 + 6</a:t>
            </a:r>
            <a:r>
              <a:rPr lang="tr-TR" i="1"/>
              <a:t>x</a:t>
            </a:r>
            <a:r>
              <a:rPr lang="tr-TR"/>
              <a:t>3  ≤150 (İşçilik)</a:t>
            </a:r>
          </a:p>
          <a:p>
            <a:r>
              <a:rPr lang="tr-TR"/>
              <a:t>		4</a:t>
            </a:r>
            <a:r>
              <a:rPr lang="tr-TR" i="1"/>
              <a:t>x</a:t>
            </a:r>
            <a:r>
              <a:rPr lang="tr-TR"/>
              <a:t>1 + 3</a:t>
            </a:r>
            <a:r>
              <a:rPr lang="tr-TR" i="1"/>
              <a:t>x</a:t>
            </a:r>
            <a:r>
              <a:rPr lang="tr-TR"/>
              <a:t>2 + 4</a:t>
            </a:r>
            <a:r>
              <a:rPr lang="tr-TR" i="1"/>
              <a:t>x</a:t>
            </a:r>
            <a:r>
              <a:rPr lang="tr-TR"/>
              <a:t>3 ≤ 160 (Malzeme)</a:t>
            </a:r>
          </a:p>
          <a:p>
            <a:pPr marL="0" indent="0">
              <a:buNone/>
            </a:pPr>
            <a:r>
              <a:rPr lang="tr-TR"/>
              <a:t>Problemi çözdüğümüzde x1=30. x3=10 ve x2=y1=y2=y3=0 sonucuna ulaşılır. Bu sonuç anlamlı değildir. Çünkü matematiksel olarak y değişkenlerinin çözüme girmesini gerektiren bir durum yoktur. </a:t>
            </a:r>
          </a:p>
          <a:p>
            <a:endParaRPr lang="tr-TR"/>
          </a:p>
          <a:p>
            <a:r>
              <a:rPr lang="tr-TR"/>
              <a:t>X1’in üretilebileceği maksimum miktar 40. x2’nin 53 ve x3’ün 25’dir. </a:t>
            </a:r>
          </a:p>
          <a:p>
            <a:r>
              <a:rPr lang="tr-TR"/>
              <a:t>	X1 ≤ M y1</a:t>
            </a:r>
          </a:p>
          <a:p>
            <a:r>
              <a:rPr lang="tr-TR"/>
              <a:t>	X2 ≤ M y2</a:t>
            </a:r>
          </a:p>
          <a:p>
            <a:r>
              <a:rPr lang="tr-TR"/>
              <a:t>	X3 ≤ M y3</a:t>
            </a:r>
          </a:p>
          <a:p>
            <a:r>
              <a:rPr lang="tr-TR"/>
              <a:t>Bu durumda ;</a:t>
            </a:r>
          </a:p>
          <a:p>
            <a:pPr lvl="1"/>
            <a:r>
              <a:rPr lang="tr-TR"/>
              <a:t>X1 ≤ 40y1</a:t>
            </a:r>
          </a:p>
          <a:p>
            <a:pPr lvl="1"/>
            <a:r>
              <a:rPr lang="tr-TR"/>
              <a:t>X2 ≤ 53y2</a:t>
            </a:r>
          </a:p>
          <a:p>
            <a:pPr lvl="1"/>
            <a:r>
              <a:rPr lang="tr-TR"/>
              <a:t>X3 ≤ 25y3</a:t>
            </a:r>
          </a:p>
        </p:txBody>
      </p:sp>
      <p:sp>
        <p:nvSpPr>
          <p:cNvPr id="3" name="Başlık 2">
            <a:extLst>
              <a:ext uri="{FF2B5EF4-FFF2-40B4-BE49-F238E27FC236}">
                <a16:creationId xmlns:a16="http://schemas.microsoft.com/office/drawing/2014/main" id="{13E577DF-183B-5113-69DF-5F26173D97A1}"/>
              </a:ext>
            </a:extLst>
          </p:cNvPr>
          <p:cNvSpPr>
            <a:spLocks noGrp="1"/>
          </p:cNvSpPr>
          <p:nvPr>
            <p:ph type="title"/>
          </p:nvPr>
        </p:nvSpPr>
        <p:spPr/>
        <p:txBody>
          <a:bodyPr/>
          <a:lstStyle/>
          <a:p>
            <a:r>
              <a:rPr lang="tr-TR"/>
              <a:t>Gandhi giyim</a:t>
            </a:r>
          </a:p>
        </p:txBody>
      </p:sp>
      <p:sp>
        <p:nvSpPr>
          <p:cNvPr id="4" name="TextBox 3">
            <a:extLst>
              <a:ext uri="{FF2B5EF4-FFF2-40B4-BE49-F238E27FC236}">
                <a16:creationId xmlns:a16="http://schemas.microsoft.com/office/drawing/2014/main" id="{C4551DEC-1AFE-EABE-932E-1B3EBCBC4175}"/>
              </a:ext>
            </a:extLst>
          </p:cNvPr>
          <p:cNvSpPr txBox="1"/>
          <p:nvPr/>
        </p:nvSpPr>
        <p:spPr>
          <a:xfrm>
            <a:off x="4629989" y="3789040"/>
            <a:ext cx="1247457" cy="1200329"/>
          </a:xfrm>
          <a:prstGeom prst="rect">
            <a:avLst/>
          </a:prstGeom>
          <a:noFill/>
        </p:spPr>
        <p:txBody>
          <a:bodyPr wrap="none" rtlCol="0">
            <a:spAutoFit/>
          </a:bodyPr>
          <a:lstStyle/>
          <a:p>
            <a:r>
              <a:rPr lang="tr-TR" dirty="0"/>
              <a:t>X1 ≤ M y1</a:t>
            </a:r>
          </a:p>
          <a:p>
            <a:r>
              <a:rPr lang="tr-TR" dirty="0"/>
              <a:t>X2 ≤ M y2</a:t>
            </a:r>
          </a:p>
          <a:p>
            <a:r>
              <a:rPr lang="tr-TR" dirty="0"/>
              <a:t>X3 ≤ M y3</a:t>
            </a:r>
          </a:p>
          <a:p>
            <a:endParaRPr lang="tr-TR" dirty="0"/>
          </a:p>
        </p:txBody>
      </p:sp>
      <p:sp>
        <p:nvSpPr>
          <p:cNvPr id="5" name="Arrow: Right 4">
            <a:extLst>
              <a:ext uri="{FF2B5EF4-FFF2-40B4-BE49-F238E27FC236}">
                <a16:creationId xmlns:a16="http://schemas.microsoft.com/office/drawing/2014/main" id="{8E437B06-21B0-F4D1-7E3C-5B4946B8C301}"/>
              </a:ext>
            </a:extLst>
          </p:cNvPr>
          <p:cNvSpPr/>
          <p:nvPr/>
        </p:nvSpPr>
        <p:spPr>
          <a:xfrm>
            <a:off x="2906276" y="40507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veya</a:t>
            </a:r>
          </a:p>
        </p:txBody>
      </p:sp>
      <p:sp>
        <p:nvSpPr>
          <p:cNvPr id="6" name="Right Brace 5">
            <a:extLst>
              <a:ext uri="{FF2B5EF4-FFF2-40B4-BE49-F238E27FC236}">
                <a16:creationId xmlns:a16="http://schemas.microsoft.com/office/drawing/2014/main" id="{AED01F69-A387-26CB-A622-C413AC030842}"/>
              </a:ext>
            </a:extLst>
          </p:cNvPr>
          <p:cNvSpPr/>
          <p:nvPr/>
        </p:nvSpPr>
        <p:spPr>
          <a:xfrm>
            <a:off x="1979712" y="3284984"/>
            <a:ext cx="523056" cy="20162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7" name="TextBox 6">
            <a:extLst>
              <a:ext uri="{FF2B5EF4-FFF2-40B4-BE49-F238E27FC236}">
                <a16:creationId xmlns:a16="http://schemas.microsoft.com/office/drawing/2014/main" id="{720810D8-3EB8-92B9-7CAF-BC5EE17D67C4}"/>
              </a:ext>
            </a:extLst>
          </p:cNvPr>
          <p:cNvSpPr txBox="1"/>
          <p:nvPr/>
        </p:nvSpPr>
        <p:spPr>
          <a:xfrm flipH="1">
            <a:off x="4355976" y="4775957"/>
            <a:ext cx="3324225" cy="369332"/>
          </a:xfrm>
          <a:prstGeom prst="rect">
            <a:avLst/>
          </a:prstGeom>
          <a:noFill/>
        </p:spPr>
        <p:txBody>
          <a:bodyPr wrap="square" rtlCol="0">
            <a:spAutoFit/>
          </a:bodyPr>
          <a:lstStyle/>
          <a:p>
            <a:r>
              <a:rPr lang="tr-TR" dirty="0"/>
              <a:t>y1 + y2 + y3 ≤3</a:t>
            </a:r>
          </a:p>
        </p:txBody>
      </p:sp>
      <p:sp>
        <p:nvSpPr>
          <p:cNvPr id="8" name="Açıklama Balonu: Sol Ok 7">
            <a:extLst>
              <a:ext uri="{FF2B5EF4-FFF2-40B4-BE49-F238E27FC236}">
                <a16:creationId xmlns:a16="http://schemas.microsoft.com/office/drawing/2014/main" id="{1C56094A-50C0-122D-471C-CC8A9377F32F}"/>
              </a:ext>
            </a:extLst>
          </p:cNvPr>
          <p:cNvSpPr/>
          <p:nvPr/>
        </p:nvSpPr>
        <p:spPr>
          <a:xfrm>
            <a:off x="5938248" y="4712370"/>
            <a:ext cx="2799011" cy="49650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Her üç ürünü de üretebilirim. </a:t>
            </a:r>
          </a:p>
        </p:txBody>
      </p:sp>
    </p:spTree>
    <p:extLst>
      <p:ext uri="{BB962C8B-B14F-4D97-AF65-F5344CB8AC3E}">
        <p14:creationId xmlns:p14="http://schemas.microsoft.com/office/powerpoint/2010/main" val="4017274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2F849053-0F6C-B910-391A-C2D66C6F4AB4}"/>
              </a:ext>
            </a:extLst>
          </p:cNvPr>
          <p:cNvSpPr>
            <a:spLocks noGrp="1"/>
          </p:cNvSpPr>
          <p:nvPr>
            <p:ph type="ctrTitle"/>
          </p:nvPr>
        </p:nvSpPr>
        <p:spPr/>
        <p:txBody>
          <a:bodyPr/>
          <a:lstStyle/>
          <a:p>
            <a:r>
              <a:rPr lang="tr-TR">
                <a:solidFill>
                  <a:srgbClr val="EA6131"/>
                </a:solidFill>
              </a:rPr>
              <a:t>M</a:t>
            </a:r>
            <a:r>
              <a:rPr lang="tr-TR"/>
              <a:t>akine Se</a:t>
            </a:r>
            <a:r>
              <a:rPr lang="tr-TR">
                <a:solidFill>
                  <a:srgbClr val="EA6131"/>
                </a:solidFill>
              </a:rPr>
              <a:t>ç</a:t>
            </a:r>
            <a:r>
              <a:rPr lang="tr-TR"/>
              <a:t>im</a:t>
            </a:r>
          </a:p>
        </p:txBody>
      </p:sp>
    </p:spTree>
    <p:extLst>
      <p:ext uri="{BB962C8B-B14F-4D97-AF65-F5344CB8AC3E}">
        <p14:creationId xmlns:p14="http://schemas.microsoft.com/office/powerpoint/2010/main" val="3147669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30D307F-7D37-DB76-C620-8B6BAB5E6E32}"/>
                  </a:ext>
                </a:extLst>
              </p:cNvPr>
              <p:cNvSpPr>
                <a:spLocks noGrp="1"/>
              </p:cNvSpPr>
              <p:nvPr>
                <p:ph idx="1"/>
              </p:nvPr>
            </p:nvSpPr>
            <p:spPr>
              <a:xfrm>
                <a:off x="395536" y="1124744"/>
                <a:ext cx="8402525" cy="5241726"/>
              </a:xfrm>
            </p:spPr>
            <p:txBody>
              <a:bodyPr>
                <a:normAutofit fontScale="92500" lnSpcReduction="20000"/>
              </a:bodyPr>
              <a:lstStyle/>
              <a:p>
                <a:r>
                  <a:rPr lang="tr-TR"/>
                  <a:t>Bir firmanın 3 makinesi vardır. 8000 birimlik üretimi sabit hazırlık maliyetiyle ve değişken üretim maliyetiyle  yapacaktır. Gerekli bilgiler tabloda verilmiştir.  </a:t>
                </a:r>
              </a:p>
              <a:p>
                <a:endParaRPr lang="tr-TR"/>
              </a:p>
              <a:p>
                <a:endParaRPr lang="tr-TR"/>
              </a:p>
              <a:p>
                <a:endParaRPr lang="tr-TR"/>
              </a:p>
              <a:p>
                <a:endParaRPr lang="tr-TR"/>
              </a:p>
              <a:p>
                <a:endParaRPr lang="tr-TR"/>
              </a:p>
              <a:p>
                <a:endParaRPr lang="tr-TR"/>
              </a:p>
              <a:p>
                <a:endParaRPr lang="tr-TR"/>
              </a:p>
              <a:p>
                <a:endParaRPr lang="tr-TR"/>
              </a:p>
              <a:p>
                <a:endParaRPr lang="tr-TR"/>
              </a:p>
              <a:p>
                <a:r>
                  <a:rPr lang="tr-TR" dirty="0"/>
                  <a:t>Sabit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10000 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1</m:t>
                          </m:r>
                        </m:sub>
                      </m:sSub>
                      <m:r>
                        <a:rPr lang="tr-TR" b="0" i="1" smtClean="0">
                          <a:latin typeface="Cambria Math" panose="02040503050406030204" pitchFamily="18" charset="0"/>
                        </a:rPr>
                        <m:t>+7000 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2</m:t>
                          </m:r>
                        </m:sub>
                      </m:sSub>
                      <m:r>
                        <a:rPr lang="tr-TR" b="0" i="1" smtClean="0">
                          <a:latin typeface="Cambria Math" panose="02040503050406030204" pitchFamily="18" charset="0"/>
                        </a:rPr>
                        <m:t>+6000 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3</m:t>
                          </m:r>
                        </m:sub>
                      </m:sSub>
                    </m:oMath>
                  </m:oMathPara>
                </a14:m>
                <a:endParaRPr lang="tr-TR" b="0" dirty="0"/>
              </a:p>
              <a:p>
                <a:r>
                  <a:rPr lang="tr-TR" dirty="0"/>
                  <a:t>Değişken maliyet</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5</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r>
                        <a:rPr lang="tr-TR" b="0" i="1" smtClean="0">
                          <a:latin typeface="Cambria Math" panose="02040503050406030204" pitchFamily="18" charset="0"/>
                        </a:rPr>
                        <m:t>4</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r>
                        <a:rPr lang="tr-TR" b="0" i="1" smtClean="0">
                          <a:latin typeface="Cambria Math" panose="02040503050406030204" pitchFamily="18" charset="0"/>
                        </a:rPr>
                        <m:t>8</m:t>
                      </m:r>
                      <m:sSub>
                        <m:sSubPr>
                          <m:ctrlPr>
                            <a:rPr lang="tr-TR" i="1">
                              <a:latin typeface="Cambria Math" panose="02040503050406030204" pitchFamily="18" charset="0"/>
                            </a:rPr>
                          </m:ctrlPr>
                        </m:sSubPr>
                        <m:e>
                          <m:r>
                            <a:rPr lang="tr-TR" b="0" i="1" smtClean="0">
                              <a:latin typeface="Cambria Math" panose="02040503050406030204" pitchFamily="18" charset="0"/>
                            </a:rPr>
                            <m:t>𝑥</m:t>
                          </m:r>
                        </m:e>
                        <m:sub>
                          <m:r>
                            <a:rPr lang="tr-TR" i="1">
                              <a:latin typeface="Cambria Math" panose="02040503050406030204" pitchFamily="18" charset="0"/>
                            </a:rPr>
                            <m:t>3</m:t>
                          </m:r>
                        </m:sub>
                      </m:sSub>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𝑍</m:t>
                      </m:r>
                      <m:r>
                        <a:rPr lang="tr-TR" b="0" i="1" smtClean="0">
                          <a:latin typeface="Cambria Math" panose="02040503050406030204" pitchFamily="18" charset="0"/>
                        </a:rPr>
                        <m:t>= 5</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+4</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+8</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b="0" i="1" smtClean="0">
                          <a:latin typeface="Cambria Math" panose="02040503050406030204" pitchFamily="18" charset="0"/>
                        </a:rPr>
                        <m:t>+ </m:t>
                      </m:r>
                      <m:r>
                        <a:rPr lang="tr-TR" i="1">
                          <a:latin typeface="Cambria Math" panose="02040503050406030204" pitchFamily="18" charset="0"/>
                        </a:rPr>
                        <m:t>10000 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1</m:t>
                          </m:r>
                        </m:sub>
                      </m:sSub>
                      <m:r>
                        <a:rPr lang="tr-TR" i="1">
                          <a:latin typeface="Cambria Math" panose="02040503050406030204" pitchFamily="18" charset="0"/>
                        </a:rPr>
                        <m:t>+7000 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2</m:t>
                          </m:r>
                        </m:sub>
                      </m:sSub>
                      <m:r>
                        <a:rPr lang="tr-TR" i="1">
                          <a:latin typeface="Cambria Math" panose="02040503050406030204" pitchFamily="18" charset="0"/>
                        </a:rPr>
                        <m:t>+6000 </m:t>
                      </m:r>
                      <m:sSub>
                        <m:sSubPr>
                          <m:ctrlPr>
                            <a:rPr lang="tr-TR" i="1">
                              <a:latin typeface="Cambria Math" panose="02040503050406030204" pitchFamily="18" charset="0"/>
                            </a:rPr>
                          </m:ctrlPr>
                        </m:sSubPr>
                        <m:e>
                          <m:r>
                            <a:rPr lang="tr-TR" i="1">
                              <a:latin typeface="Cambria Math" panose="02040503050406030204" pitchFamily="18" charset="0"/>
                            </a:rPr>
                            <m:t>𝑦</m:t>
                          </m:r>
                        </m:e>
                        <m:sub>
                          <m:r>
                            <a:rPr lang="tr-TR" i="1">
                              <a:latin typeface="Cambria Math" panose="02040503050406030204" pitchFamily="18" charset="0"/>
                            </a:rPr>
                            <m:t>3</m:t>
                          </m:r>
                        </m:sub>
                      </m:sSub>
                    </m:oMath>
                  </m:oMathPara>
                </a14:m>
                <a:endParaRPr lang="tr-TR"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2</m:t>
                          </m:r>
                        </m:sub>
                      </m:sSub>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3</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8000</m:t>
                      </m:r>
                    </m:oMath>
                  </m:oMathPara>
                </a14:m>
                <a:endParaRPr lang="tr-TR" dirty="0"/>
              </a:p>
              <a:p>
                <a:pPr marL="0" indent="0">
                  <a:buNone/>
                </a:pPr>
                <a:endParaRPr lang="tr-TR" dirty="0"/>
              </a:p>
              <a:p>
                <a:pPr marL="2743200" lvl="6" indent="0">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6000</m:t>
                    </m:r>
                  </m:oMath>
                </a14:m>
                <a:r>
                  <a:rPr lang="tr-TR" b="0" dirty="0">
                    <a:ea typeface="Cambria Math" panose="02040503050406030204" pitchFamily="18" charset="0"/>
                  </a:rPr>
                  <a:t>y1</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r>
                      <a:rPr lang="tr-TR" i="1">
                        <a:latin typeface="Cambria Math" panose="02040503050406030204" pitchFamily="18" charset="0"/>
                        <a:ea typeface="Cambria Math" panose="02040503050406030204" pitchFamily="18" charset="0"/>
                      </a:rPr>
                      <m:t>000</m:t>
                    </m:r>
                  </m:oMath>
                </a14:m>
                <a:r>
                  <a:rPr lang="tr-TR" dirty="0"/>
                  <a:t>y2</a:t>
                </a:r>
              </a:p>
              <a:p>
                <a:pPr marL="2743200" lvl="6" indent="0">
                  <a:buNone/>
                </a:pP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3</m:t>
                        </m:r>
                      </m:sub>
                    </m:sSub>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4</m:t>
                    </m:r>
                    <m:r>
                      <a:rPr lang="tr-TR" i="1">
                        <a:latin typeface="Cambria Math" panose="02040503050406030204" pitchFamily="18" charset="0"/>
                        <a:ea typeface="Cambria Math" panose="02040503050406030204" pitchFamily="18" charset="0"/>
                      </a:rPr>
                      <m:t>000</m:t>
                    </m:r>
                  </m:oMath>
                </a14:m>
                <a:r>
                  <a:rPr lang="tr-TR" dirty="0"/>
                  <a:t>y3</a:t>
                </a:r>
              </a:p>
              <a:p>
                <a:endParaRPr lang="tr-TR"/>
              </a:p>
              <a:p>
                <a:endParaRPr lang="tr-TR"/>
              </a:p>
            </p:txBody>
          </p:sp>
        </mc:Choice>
        <mc:Fallback xmlns="">
          <p:sp>
            <p:nvSpPr>
              <p:cNvPr id="2" name="İçerik Yer Tutucusu 1">
                <a:extLst>
                  <a:ext uri="{FF2B5EF4-FFF2-40B4-BE49-F238E27FC236}">
                    <a16:creationId xmlns:a16="http://schemas.microsoft.com/office/drawing/2014/main" id="{930D307F-7D37-DB76-C620-8B6BAB5E6E32}"/>
                  </a:ext>
                </a:extLst>
              </p:cNvPr>
              <p:cNvSpPr>
                <a:spLocks noGrp="1" noRot="1" noChangeAspect="1" noMove="1" noResize="1" noEditPoints="1" noAdjustHandles="1" noChangeArrowheads="1" noChangeShapeType="1" noTextEdit="1"/>
              </p:cNvSpPr>
              <p:nvPr>
                <p:ph idx="1"/>
              </p:nvPr>
            </p:nvSpPr>
            <p:spPr>
              <a:xfrm>
                <a:off x="395536" y="1124744"/>
                <a:ext cx="8402525" cy="5241726"/>
              </a:xfrm>
              <a:blipFill>
                <a:blip r:embed="rId2"/>
                <a:stretch>
                  <a:fillRect l="-290" t="-1048" b="-174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10061020-C68F-2C33-A889-D205FA3D26AD}"/>
              </a:ext>
            </a:extLst>
          </p:cNvPr>
          <p:cNvSpPr>
            <a:spLocks noGrp="1"/>
          </p:cNvSpPr>
          <p:nvPr>
            <p:ph type="title"/>
          </p:nvPr>
        </p:nvSpPr>
        <p:spPr/>
        <p:txBody>
          <a:bodyPr/>
          <a:lstStyle/>
          <a:p>
            <a:r>
              <a:rPr lang="tr-TR"/>
              <a:t>Makine</a:t>
            </a:r>
          </a:p>
        </p:txBody>
      </p:sp>
      <p:graphicFrame>
        <p:nvGraphicFramePr>
          <p:cNvPr id="4" name="Table 4">
            <a:extLst>
              <a:ext uri="{FF2B5EF4-FFF2-40B4-BE49-F238E27FC236}">
                <a16:creationId xmlns:a16="http://schemas.microsoft.com/office/drawing/2014/main" id="{232FF5E3-3744-0A4B-C4AD-53FE9AA2D21C}"/>
              </a:ext>
            </a:extLst>
          </p:cNvPr>
          <p:cNvGraphicFramePr>
            <a:graphicFrameLocks noGrp="1"/>
          </p:cNvGraphicFramePr>
          <p:nvPr>
            <p:extLst>
              <p:ext uri="{D42A27DB-BD31-4B8C-83A1-F6EECF244321}">
                <p14:modId xmlns:p14="http://schemas.microsoft.com/office/powerpoint/2010/main" val="2178761452"/>
              </p:ext>
            </p:extLst>
          </p:nvPr>
        </p:nvGraphicFramePr>
        <p:xfrm>
          <a:off x="442008" y="1969112"/>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49176885"/>
                    </a:ext>
                  </a:extLst>
                </a:gridCol>
                <a:gridCol w="2032000">
                  <a:extLst>
                    <a:ext uri="{9D8B030D-6E8A-4147-A177-3AD203B41FA5}">
                      <a16:colId xmlns:a16="http://schemas.microsoft.com/office/drawing/2014/main" val="1146849605"/>
                    </a:ext>
                  </a:extLst>
                </a:gridCol>
                <a:gridCol w="2032000">
                  <a:extLst>
                    <a:ext uri="{9D8B030D-6E8A-4147-A177-3AD203B41FA5}">
                      <a16:colId xmlns:a16="http://schemas.microsoft.com/office/drawing/2014/main" val="315002637"/>
                    </a:ext>
                  </a:extLst>
                </a:gridCol>
                <a:gridCol w="2032000">
                  <a:extLst>
                    <a:ext uri="{9D8B030D-6E8A-4147-A177-3AD203B41FA5}">
                      <a16:colId xmlns:a16="http://schemas.microsoft.com/office/drawing/2014/main" val="132032130"/>
                    </a:ext>
                  </a:extLst>
                </a:gridCol>
              </a:tblGrid>
              <a:tr h="370840">
                <a:tc>
                  <a:txBody>
                    <a:bodyPr/>
                    <a:lstStyle/>
                    <a:p>
                      <a:r>
                        <a:rPr lang="tr-TR" dirty="0"/>
                        <a:t>Makine </a:t>
                      </a:r>
                    </a:p>
                  </a:txBody>
                  <a:tcPr/>
                </a:tc>
                <a:tc>
                  <a:txBody>
                    <a:bodyPr/>
                    <a:lstStyle/>
                    <a:p>
                      <a:r>
                        <a:rPr lang="tr-TR" dirty="0"/>
                        <a:t>Hazırlık Maliyeti</a:t>
                      </a:r>
                    </a:p>
                  </a:txBody>
                  <a:tcPr/>
                </a:tc>
                <a:tc>
                  <a:txBody>
                    <a:bodyPr/>
                    <a:lstStyle/>
                    <a:p>
                      <a:r>
                        <a:rPr lang="tr-TR" dirty="0"/>
                        <a:t>Üretim maliyeti</a:t>
                      </a:r>
                    </a:p>
                  </a:txBody>
                  <a:tcPr/>
                </a:tc>
                <a:tc>
                  <a:txBody>
                    <a:bodyPr/>
                    <a:lstStyle/>
                    <a:p>
                      <a:r>
                        <a:rPr lang="tr-TR" dirty="0"/>
                        <a:t>Kapasite</a:t>
                      </a:r>
                    </a:p>
                  </a:txBody>
                  <a:tcPr/>
                </a:tc>
                <a:extLst>
                  <a:ext uri="{0D108BD9-81ED-4DB2-BD59-A6C34878D82A}">
                    <a16:rowId xmlns:a16="http://schemas.microsoft.com/office/drawing/2014/main" val="1574136576"/>
                  </a:ext>
                </a:extLst>
              </a:tr>
              <a:tr h="370840">
                <a:tc>
                  <a:txBody>
                    <a:bodyPr/>
                    <a:lstStyle/>
                    <a:p>
                      <a:r>
                        <a:rPr lang="tr-TR" dirty="0"/>
                        <a:t>1</a:t>
                      </a:r>
                    </a:p>
                  </a:txBody>
                  <a:tcPr/>
                </a:tc>
                <a:tc>
                  <a:txBody>
                    <a:bodyPr/>
                    <a:lstStyle/>
                    <a:p>
                      <a:r>
                        <a:rPr lang="tr-TR" dirty="0"/>
                        <a:t>10000</a:t>
                      </a:r>
                    </a:p>
                  </a:txBody>
                  <a:tcPr/>
                </a:tc>
                <a:tc>
                  <a:txBody>
                    <a:bodyPr/>
                    <a:lstStyle/>
                    <a:p>
                      <a:r>
                        <a:rPr lang="tr-TR" dirty="0"/>
                        <a:t>5</a:t>
                      </a:r>
                    </a:p>
                  </a:txBody>
                  <a:tcPr/>
                </a:tc>
                <a:tc>
                  <a:txBody>
                    <a:bodyPr/>
                    <a:lstStyle/>
                    <a:p>
                      <a:r>
                        <a:rPr lang="tr-TR" dirty="0"/>
                        <a:t>6000</a:t>
                      </a:r>
                    </a:p>
                  </a:txBody>
                  <a:tcPr/>
                </a:tc>
                <a:extLst>
                  <a:ext uri="{0D108BD9-81ED-4DB2-BD59-A6C34878D82A}">
                    <a16:rowId xmlns:a16="http://schemas.microsoft.com/office/drawing/2014/main" val="3012107972"/>
                  </a:ext>
                </a:extLst>
              </a:tr>
              <a:tr h="370840">
                <a:tc>
                  <a:txBody>
                    <a:bodyPr/>
                    <a:lstStyle/>
                    <a:p>
                      <a:r>
                        <a:rPr lang="tr-TR" dirty="0"/>
                        <a:t>2</a:t>
                      </a:r>
                    </a:p>
                  </a:txBody>
                  <a:tcPr/>
                </a:tc>
                <a:tc>
                  <a:txBody>
                    <a:bodyPr/>
                    <a:lstStyle/>
                    <a:p>
                      <a:r>
                        <a:rPr lang="tr-TR" dirty="0"/>
                        <a:t>7000</a:t>
                      </a:r>
                    </a:p>
                  </a:txBody>
                  <a:tcPr/>
                </a:tc>
                <a:tc>
                  <a:txBody>
                    <a:bodyPr/>
                    <a:lstStyle/>
                    <a:p>
                      <a:r>
                        <a:rPr lang="tr-TR" dirty="0"/>
                        <a:t>4</a:t>
                      </a:r>
                    </a:p>
                  </a:txBody>
                  <a:tcPr/>
                </a:tc>
                <a:tc>
                  <a:txBody>
                    <a:bodyPr/>
                    <a:lstStyle/>
                    <a:p>
                      <a:r>
                        <a:rPr lang="tr-TR" dirty="0"/>
                        <a:t>5000</a:t>
                      </a:r>
                    </a:p>
                  </a:txBody>
                  <a:tcPr/>
                </a:tc>
                <a:extLst>
                  <a:ext uri="{0D108BD9-81ED-4DB2-BD59-A6C34878D82A}">
                    <a16:rowId xmlns:a16="http://schemas.microsoft.com/office/drawing/2014/main" val="97246374"/>
                  </a:ext>
                </a:extLst>
              </a:tr>
              <a:tr h="370840">
                <a:tc>
                  <a:txBody>
                    <a:bodyPr/>
                    <a:lstStyle/>
                    <a:p>
                      <a:r>
                        <a:rPr lang="tr-TR" dirty="0"/>
                        <a:t>3</a:t>
                      </a:r>
                    </a:p>
                  </a:txBody>
                  <a:tcPr/>
                </a:tc>
                <a:tc>
                  <a:txBody>
                    <a:bodyPr/>
                    <a:lstStyle/>
                    <a:p>
                      <a:r>
                        <a:rPr lang="tr-TR" dirty="0"/>
                        <a:t>6000</a:t>
                      </a:r>
                    </a:p>
                  </a:txBody>
                  <a:tcPr/>
                </a:tc>
                <a:tc>
                  <a:txBody>
                    <a:bodyPr/>
                    <a:lstStyle/>
                    <a:p>
                      <a:r>
                        <a:rPr lang="tr-TR" dirty="0"/>
                        <a:t>8</a:t>
                      </a:r>
                    </a:p>
                  </a:txBody>
                  <a:tcPr/>
                </a:tc>
                <a:tc>
                  <a:txBody>
                    <a:bodyPr/>
                    <a:lstStyle/>
                    <a:p>
                      <a:r>
                        <a:rPr lang="tr-TR" dirty="0"/>
                        <a:t>4000</a:t>
                      </a:r>
                    </a:p>
                  </a:txBody>
                  <a:tcPr/>
                </a:tc>
                <a:extLst>
                  <a:ext uri="{0D108BD9-81ED-4DB2-BD59-A6C34878D82A}">
                    <a16:rowId xmlns:a16="http://schemas.microsoft.com/office/drawing/2014/main" val="1202106603"/>
                  </a:ext>
                </a:extLst>
              </a:tr>
            </a:tbl>
          </a:graphicData>
        </a:graphic>
      </p:graphicFrame>
    </p:spTree>
    <p:extLst>
      <p:ext uri="{BB962C8B-B14F-4D97-AF65-F5344CB8AC3E}">
        <p14:creationId xmlns:p14="http://schemas.microsoft.com/office/powerpoint/2010/main" val="2071760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47ABFE1-F34B-B366-CAA0-684C017BF31A}"/>
              </a:ext>
            </a:extLst>
          </p:cNvPr>
          <p:cNvSpPr>
            <a:spLocks noGrp="1"/>
          </p:cNvSpPr>
          <p:nvPr>
            <p:ph type="ctrTitle"/>
          </p:nvPr>
        </p:nvSpPr>
        <p:spPr/>
        <p:txBody>
          <a:bodyPr/>
          <a:lstStyle/>
          <a:p>
            <a:r>
              <a:rPr lang="tr-TR"/>
              <a:t>Ka</a:t>
            </a:r>
            <a:r>
              <a:rPr lang="tr-TR">
                <a:solidFill>
                  <a:srgbClr val="EA6131"/>
                </a:solidFill>
              </a:rPr>
              <a:t>s</a:t>
            </a:r>
            <a:r>
              <a:rPr lang="tr-TR"/>
              <a:t>a K</a:t>
            </a:r>
            <a:r>
              <a:rPr lang="tr-TR">
                <a:solidFill>
                  <a:srgbClr val="EA6131"/>
                </a:solidFill>
              </a:rPr>
              <a:t>i</a:t>
            </a:r>
            <a:r>
              <a:rPr lang="tr-TR"/>
              <a:t>ralama</a:t>
            </a:r>
          </a:p>
        </p:txBody>
      </p:sp>
    </p:spTree>
    <p:extLst>
      <p:ext uri="{BB962C8B-B14F-4D97-AF65-F5344CB8AC3E}">
        <p14:creationId xmlns:p14="http://schemas.microsoft.com/office/powerpoint/2010/main" val="1803654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AA0A877-D3EE-CB63-D8D2-0594D858B464}"/>
              </a:ext>
            </a:extLst>
          </p:cNvPr>
          <p:cNvSpPr>
            <a:spLocks noGrp="1"/>
          </p:cNvSpPr>
          <p:nvPr>
            <p:ph idx="1"/>
          </p:nvPr>
        </p:nvSpPr>
        <p:spPr/>
        <p:txBody>
          <a:bodyPr/>
          <a:lstStyle/>
          <a:p>
            <a:pPr>
              <a:buFont typeface="Arial" panose="020B0604020202020204" pitchFamily="34" charset="0"/>
              <a:buChar char="•"/>
            </a:pPr>
            <a:r>
              <a:rPr lang="tr-TR"/>
              <a:t>J. C. Nickles. ülkenin dört bölgesinden (Batı. Orta Batı. Doğu ve Güney) kredi kartı ödemeleri almaktadır. Her bir bölgeden müşterilerin gönderdiği ortalama günlük ödeme değeri şu şekildedir: Batı. 70.000 dolar; Orta Batı. 50.000 dolar; Doğu. 60.000 dolar; Güney. 40.000 dolar. Nickles. müşterilerin ödemelerini nereye postalayacağına karar vermelidir. Nickles bu gelirleri yatırım yaparak yıllık % 20 faiz kazanabildiğinden. ödemeleri olabildiğince çabuk almak istiyor. Nickles. dört farklı şehirde (Los Angeles. Chicago. New York ve Atlanta) ödemeleri işlemek (genellikle kilit kutuları olarak adlandırılır) için operasyonlar kurmayı düşünüyor. Bir çek temizlenene ve Nickles'in para yatırabileceği zamana kadar geçen ortalama gün sayısı. Tabloda gösterildiği gibi. ödemenin gönderildiği şehre bağlıdır. Örneğin. Batı'dan bir çek gönderiliyorsa Atlanta'ya gelince. Nickles'in çekle ilgilenmesi ortalama 8 gün sürer. Herhangi bir şehirde bir kasa çalıştırmanın yıllık maliyeti 50.000 $ 'dır. Nickles tarafından kaybedilen ilgi ve kasa işlemleri nedeniyle maliyetlerin toplamını en aza indirmek için kullanabileceğiniz bir IP oluşturun.</a:t>
            </a:r>
            <a:br>
              <a:rPr lang="tr-TR"/>
            </a:br>
            <a:endParaRPr lang="tr-TR"/>
          </a:p>
          <a:p>
            <a:pPr>
              <a:buFont typeface="Arial" panose="020B0604020202020204" pitchFamily="34" charset="0"/>
              <a:buChar char="•"/>
            </a:pPr>
            <a:r>
              <a:rPr lang="tr-TR"/>
              <a:t>Her bölgenin tüm parasını tek bir şehre göndermesi gerektiğini ve her bir kilit kutusunun işleyebileceği para miktarında bir sınır olmadığını varsayalım.</a:t>
            </a:r>
          </a:p>
          <a:p>
            <a:endParaRPr lang="tr-TR"/>
          </a:p>
        </p:txBody>
      </p:sp>
      <p:sp>
        <p:nvSpPr>
          <p:cNvPr id="3" name="Başlık 2">
            <a:extLst>
              <a:ext uri="{FF2B5EF4-FFF2-40B4-BE49-F238E27FC236}">
                <a16:creationId xmlns:a16="http://schemas.microsoft.com/office/drawing/2014/main" id="{33E19161-7EA4-43A4-C6D5-D1C1A0A648B5}"/>
              </a:ext>
            </a:extLst>
          </p:cNvPr>
          <p:cNvSpPr>
            <a:spLocks noGrp="1"/>
          </p:cNvSpPr>
          <p:nvPr>
            <p:ph type="title"/>
          </p:nvPr>
        </p:nvSpPr>
        <p:spPr/>
        <p:txBody>
          <a:bodyPr/>
          <a:lstStyle/>
          <a:p>
            <a:r>
              <a:rPr lang="tr-TR"/>
              <a:t>Kasa Kiralama</a:t>
            </a:r>
          </a:p>
        </p:txBody>
      </p:sp>
      <p:graphicFrame>
        <p:nvGraphicFramePr>
          <p:cNvPr id="4" name="Table 4">
            <a:extLst>
              <a:ext uri="{FF2B5EF4-FFF2-40B4-BE49-F238E27FC236}">
                <a16:creationId xmlns:a16="http://schemas.microsoft.com/office/drawing/2014/main" id="{F8EA15D6-F0FE-D5B2-9902-BC2498EB49E0}"/>
              </a:ext>
            </a:extLst>
          </p:cNvPr>
          <p:cNvGraphicFramePr>
            <a:graphicFrameLocks/>
          </p:cNvGraphicFramePr>
          <p:nvPr>
            <p:extLst>
              <p:ext uri="{D42A27DB-BD31-4B8C-83A1-F6EECF244321}">
                <p14:modId xmlns:p14="http://schemas.microsoft.com/office/powerpoint/2010/main" val="3002859230"/>
              </p:ext>
            </p:extLst>
          </p:nvPr>
        </p:nvGraphicFramePr>
        <p:xfrm>
          <a:off x="4025908" y="5229200"/>
          <a:ext cx="4816686" cy="1540751"/>
        </p:xfrm>
        <a:graphic>
          <a:graphicData uri="http://schemas.openxmlformats.org/drawingml/2006/table">
            <a:tbl>
              <a:tblPr firstRow="1" bandRow="1">
                <a:tableStyleId>{5C22544A-7EE6-4342-B048-85BDC9FD1C3A}</a:tableStyleId>
              </a:tblPr>
              <a:tblGrid>
                <a:gridCol w="1162114">
                  <a:extLst>
                    <a:ext uri="{9D8B030D-6E8A-4147-A177-3AD203B41FA5}">
                      <a16:colId xmlns:a16="http://schemas.microsoft.com/office/drawing/2014/main" val="2902321240"/>
                    </a:ext>
                  </a:extLst>
                </a:gridCol>
                <a:gridCol w="527368">
                  <a:extLst>
                    <a:ext uri="{9D8B030D-6E8A-4147-A177-3AD203B41FA5}">
                      <a16:colId xmlns:a16="http://schemas.microsoft.com/office/drawing/2014/main" val="984100034"/>
                    </a:ext>
                  </a:extLst>
                </a:gridCol>
                <a:gridCol w="1146493">
                  <a:extLst>
                    <a:ext uri="{9D8B030D-6E8A-4147-A177-3AD203B41FA5}">
                      <a16:colId xmlns:a16="http://schemas.microsoft.com/office/drawing/2014/main" val="2335857387"/>
                    </a:ext>
                  </a:extLst>
                </a:gridCol>
                <a:gridCol w="573405">
                  <a:extLst>
                    <a:ext uri="{9D8B030D-6E8A-4147-A177-3AD203B41FA5}">
                      <a16:colId xmlns:a16="http://schemas.microsoft.com/office/drawing/2014/main" val="2355360864"/>
                    </a:ext>
                  </a:extLst>
                </a:gridCol>
                <a:gridCol w="1407306">
                  <a:extLst>
                    <a:ext uri="{9D8B030D-6E8A-4147-A177-3AD203B41FA5}">
                      <a16:colId xmlns:a16="http://schemas.microsoft.com/office/drawing/2014/main" val="341856998"/>
                    </a:ext>
                  </a:extLst>
                </a:gridCol>
              </a:tblGrid>
              <a:tr h="350902">
                <a:tc>
                  <a:txBody>
                    <a:bodyPr/>
                    <a:lstStyle/>
                    <a:p>
                      <a:endParaRPr lang="tr-TR" sz="1200" dirty="0"/>
                    </a:p>
                  </a:txBody>
                  <a:tcPr/>
                </a:tc>
                <a:tc>
                  <a:txBody>
                    <a:bodyPr/>
                    <a:lstStyle/>
                    <a:p>
                      <a:r>
                        <a:rPr lang="tr-TR" sz="1200" dirty="0"/>
                        <a:t>LA</a:t>
                      </a:r>
                    </a:p>
                  </a:txBody>
                  <a:tcPr/>
                </a:tc>
                <a:tc>
                  <a:txBody>
                    <a:bodyPr/>
                    <a:lstStyle/>
                    <a:p>
                      <a:r>
                        <a:rPr lang="tr-TR" sz="1200" dirty="0"/>
                        <a:t>Chicago</a:t>
                      </a:r>
                    </a:p>
                  </a:txBody>
                  <a:tcPr/>
                </a:tc>
                <a:tc>
                  <a:txBody>
                    <a:bodyPr/>
                    <a:lstStyle/>
                    <a:p>
                      <a:r>
                        <a:rPr lang="tr-TR" sz="1200" dirty="0"/>
                        <a:t>NY</a:t>
                      </a:r>
                    </a:p>
                  </a:txBody>
                  <a:tcPr/>
                </a:tc>
                <a:tc>
                  <a:txBody>
                    <a:bodyPr/>
                    <a:lstStyle/>
                    <a:p>
                      <a:r>
                        <a:rPr lang="tr-TR" sz="1200" dirty="0"/>
                        <a:t>Atlanta</a:t>
                      </a:r>
                    </a:p>
                  </a:txBody>
                  <a:tcPr/>
                </a:tc>
                <a:extLst>
                  <a:ext uri="{0D108BD9-81ED-4DB2-BD59-A6C34878D82A}">
                    <a16:rowId xmlns:a16="http://schemas.microsoft.com/office/drawing/2014/main" val="3469861004"/>
                  </a:ext>
                </a:extLst>
              </a:tr>
              <a:tr h="259572">
                <a:tc>
                  <a:txBody>
                    <a:bodyPr/>
                    <a:lstStyle/>
                    <a:p>
                      <a:r>
                        <a:rPr lang="tr-TR" sz="1200" dirty="0"/>
                        <a:t>Batı</a:t>
                      </a:r>
                    </a:p>
                  </a:txBody>
                  <a:tcPr/>
                </a:tc>
                <a:tc>
                  <a:txBody>
                    <a:bodyPr/>
                    <a:lstStyle/>
                    <a:p>
                      <a:r>
                        <a:rPr lang="tr-TR" sz="1200" dirty="0"/>
                        <a:t>2</a:t>
                      </a:r>
                    </a:p>
                  </a:txBody>
                  <a:tcPr/>
                </a:tc>
                <a:tc>
                  <a:txBody>
                    <a:bodyPr/>
                    <a:lstStyle/>
                    <a:p>
                      <a:r>
                        <a:rPr lang="tr-TR" sz="1200" dirty="0"/>
                        <a:t>6</a:t>
                      </a:r>
                    </a:p>
                  </a:txBody>
                  <a:tcPr/>
                </a:tc>
                <a:tc>
                  <a:txBody>
                    <a:bodyPr/>
                    <a:lstStyle/>
                    <a:p>
                      <a:r>
                        <a:rPr lang="tr-TR" sz="1200" dirty="0"/>
                        <a:t>8</a:t>
                      </a:r>
                    </a:p>
                  </a:txBody>
                  <a:tcPr/>
                </a:tc>
                <a:tc>
                  <a:txBody>
                    <a:bodyPr/>
                    <a:lstStyle/>
                    <a:p>
                      <a:r>
                        <a:rPr lang="tr-TR" sz="1200" dirty="0"/>
                        <a:t>8</a:t>
                      </a:r>
                    </a:p>
                  </a:txBody>
                  <a:tcPr/>
                </a:tc>
                <a:extLst>
                  <a:ext uri="{0D108BD9-81ED-4DB2-BD59-A6C34878D82A}">
                    <a16:rowId xmlns:a16="http://schemas.microsoft.com/office/drawing/2014/main" val="869741577"/>
                  </a:ext>
                </a:extLst>
              </a:tr>
              <a:tr h="290307">
                <a:tc>
                  <a:txBody>
                    <a:bodyPr/>
                    <a:lstStyle/>
                    <a:p>
                      <a:r>
                        <a:rPr lang="tr-TR" sz="1200" dirty="0"/>
                        <a:t>Orta batı</a:t>
                      </a:r>
                    </a:p>
                  </a:txBody>
                  <a:tcPr/>
                </a:tc>
                <a:tc>
                  <a:txBody>
                    <a:bodyPr/>
                    <a:lstStyle/>
                    <a:p>
                      <a:r>
                        <a:rPr lang="tr-TR" sz="1200" dirty="0"/>
                        <a:t>6</a:t>
                      </a:r>
                    </a:p>
                  </a:txBody>
                  <a:tcPr/>
                </a:tc>
                <a:tc>
                  <a:txBody>
                    <a:bodyPr/>
                    <a:lstStyle/>
                    <a:p>
                      <a:r>
                        <a:rPr lang="tr-TR" sz="1200" dirty="0"/>
                        <a:t>2</a:t>
                      </a:r>
                    </a:p>
                  </a:txBody>
                  <a:tcPr/>
                </a:tc>
                <a:tc>
                  <a:txBody>
                    <a:bodyPr/>
                    <a:lstStyle/>
                    <a:p>
                      <a:r>
                        <a:rPr lang="tr-TR" sz="1200" dirty="0"/>
                        <a:t>5</a:t>
                      </a:r>
                    </a:p>
                  </a:txBody>
                  <a:tcPr/>
                </a:tc>
                <a:tc>
                  <a:txBody>
                    <a:bodyPr/>
                    <a:lstStyle/>
                    <a:p>
                      <a:r>
                        <a:rPr lang="tr-TR" sz="1200" dirty="0"/>
                        <a:t>5</a:t>
                      </a:r>
                    </a:p>
                  </a:txBody>
                  <a:tcPr/>
                </a:tc>
                <a:extLst>
                  <a:ext uri="{0D108BD9-81ED-4DB2-BD59-A6C34878D82A}">
                    <a16:rowId xmlns:a16="http://schemas.microsoft.com/office/drawing/2014/main" val="894355668"/>
                  </a:ext>
                </a:extLst>
              </a:tr>
              <a:tr h="259572">
                <a:tc>
                  <a:txBody>
                    <a:bodyPr/>
                    <a:lstStyle/>
                    <a:p>
                      <a:r>
                        <a:rPr lang="tr-TR" sz="1200" dirty="0"/>
                        <a:t>Doğu</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2</a:t>
                      </a:r>
                    </a:p>
                  </a:txBody>
                  <a:tcPr/>
                </a:tc>
                <a:tc>
                  <a:txBody>
                    <a:bodyPr/>
                    <a:lstStyle/>
                    <a:p>
                      <a:r>
                        <a:rPr lang="tr-TR" sz="1200" dirty="0"/>
                        <a:t>5</a:t>
                      </a:r>
                    </a:p>
                  </a:txBody>
                  <a:tcPr/>
                </a:tc>
                <a:extLst>
                  <a:ext uri="{0D108BD9-81ED-4DB2-BD59-A6C34878D82A}">
                    <a16:rowId xmlns:a16="http://schemas.microsoft.com/office/drawing/2014/main" val="880287348"/>
                  </a:ext>
                </a:extLst>
              </a:tr>
              <a:tr h="350902">
                <a:tc>
                  <a:txBody>
                    <a:bodyPr/>
                    <a:lstStyle/>
                    <a:p>
                      <a:r>
                        <a:rPr lang="tr-TR" sz="1200" dirty="0"/>
                        <a:t>Güney</a:t>
                      </a:r>
                    </a:p>
                  </a:txBody>
                  <a:tcPr/>
                </a:tc>
                <a:tc>
                  <a:txBody>
                    <a:bodyPr/>
                    <a:lstStyle/>
                    <a:p>
                      <a:r>
                        <a:rPr lang="tr-TR" sz="1200" dirty="0"/>
                        <a:t>8</a:t>
                      </a:r>
                    </a:p>
                  </a:txBody>
                  <a:tcPr/>
                </a:tc>
                <a:tc>
                  <a:txBody>
                    <a:bodyPr/>
                    <a:lstStyle/>
                    <a:p>
                      <a:r>
                        <a:rPr lang="tr-TR" sz="1200" dirty="0"/>
                        <a:t>5</a:t>
                      </a:r>
                    </a:p>
                  </a:txBody>
                  <a:tcPr/>
                </a:tc>
                <a:tc>
                  <a:txBody>
                    <a:bodyPr/>
                    <a:lstStyle/>
                    <a:p>
                      <a:r>
                        <a:rPr lang="tr-TR" sz="1200" dirty="0"/>
                        <a:t>5</a:t>
                      </a:r>
                    </a:p>
                  </a:txBody>
                  <a:tcPr/>
                </a:tc>
                <a:tc>
                  <a:txBody>
                    <a:bodyPr/>
                    <a:lstStyle/>
                    <a:p>
                      <a:r>
                        <a:rPr lang="tr-TR" sz="1200" dirty="0"/>
                        <a:t>2</a:t>
                      </a:r>
                    </a:p>
                  </a:txBody>
                  <a:tcPr/>
                </a:tc>
                <a:extLst>
                  <a:ext uri="{0D108BD9-81ED-4DB2-BD59-A6C34878D82A}">
                    <a16:rowId xmlns:a16="http://schemas.microsoft.com/office/drawing/2014/main" val="186860108"/>
                  </a:ext>
                </a:extLst>
              </a:tr>
            </a:tbl>
          </a:graphicData>
        </a:graphic>
      </p:graphicFrame>
    </p:spTree>
    <p:extLst>
      <p:ext uri="{BB962C8B-B14F-4D97-AF65-F5344CB8AC3E}">
        <p14:creationId xmlns:p14="http://schemas.microsoft.com/office/powerpoint/2010/main" val="3554362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03D281A-F12E-E237-3B50-B2CE9AEA8599}"/>
              </a:ext>
            </a:extLst>
          </p:cNvPr>
          <p:cNvSpPr>
            <a:spLocks noGrp="1"/>
          </p:cNvSpPr>
          <p:nvPr>
            <p:ph idx="1"/>
          </p:nvPr>
        </p:nvSpPr>
        <p:spPr/>
        <p:txBody>
          <a:bodyPr/>
          <a:lstStyle/>
          <a:p>
            <a:r>
              <a:rPr lang="tr-TR"/>
              <a:t>Yj =1 eğer j şehrinde kasa kiralanmış ise. 0 kiralanmamışsa</a:t>
            </a:r>
          </a:p>
          <a:p>
            <a:r>
              <a:rPr lang="tr-TR"/>
              <a:t>Xij i bölgesi j şehrine çek gönderiyorsa 1 göndermiyorsa 0</a:t>
            </a:r>
          </a:p>
          <a:p>
            <a:r>
              <a:rPr lang="en-US"/>
              <a:t>Maliyetler</a:t>
            </a:r>
          </a:p>
          <a:p>
            <a:pPr lvl="1"/>
            <a:r>
              <a:rPr lang="en-US"/>
              <a:t>Batı bölgesinden 70000 $ para gelmektedir. NY’a ulaşması için geçen 8 günlük gecikme 8*70000*.2 = 112000 $’lık bir fırsat maliyeti demektir. </a:t>
            </a:r>
          </a:p>
          <a:p>
            <a:pPr lvl="1"/>
            <a:r>
              <a:rPr lang="en-US"/>
              <a:t>Hesaplamalar diğer şehirler ve bölgeler için de yapılır.</a:t>
            </a:r>
            <a:endParaRPr lang="tr-TR"/>
          </a:p>
          <a:p>
            <a:endParaRPr lang="tr-TR"/>
          </a:p>
          <a:p>
            <a:endParaRPr lang="tr-TR"/>
          </a:p>
          <a:p>
            <a:r>
              <a:rPr lang="en-US"/>
              <a:t>Min Z= </a:t>
            </a:r>
            <a:r>
              <a:rPr lang="tr-TR"/>
              <a:t>28</a:t>
            </a:r>
            <a:r>
              <a:rPr lang="tr-TR" i="1"/>
              <a:t>x</a:t>
            </a:r>
            <a:r>
              <a:rPr lang="tr-TR"/>
              <a:t>11 </a:t>
            </a:r>
            <a:r>
              <a:rPr lang="en-US"/>
              <a:t>+</a:t>
            </a:r>
            <a:r>
              <a:rPr lang="tr-TR"/>
              <a:t> 84</a:t>
            </a:r>
            <a:r>
              <a:rPr lang="tr-TR" i="1"/>
              <a:t>x</a:t>
            </a:r>
            <a:r>
              <a:rPr lang="tr-TR"/>
              <a:t>12 </a:t>
            </a:r>
            <a:r>
              <a:rPr lang="en-US"/>
              <a:t>+</a:t>
            </a:r>
            <a:r>
              <a:rPr lang="tr-TR"/>
              <a:t> 112</a:t>
            </a:r>
            <a:r>
              <a:rPr lang="tr-TR" i="1"/>
              <a:t>x</a:t>
            </a:r>
            <a:r>
              <a:rPr lang="tr-TR"/>
              <a:t>13 </a:t>
            </a:r>
            <a:r>
              <a:rPr lang="en-US"/>
              <a:t>+</a:t>
            </a:r>
            <a:r>
              <a:rPr lang="tr-TR"/>
              <a:t> 112</a:t>
            </a:r>
            <a:r>
              <a:rPr lang="tr-TR" i="1"/>
              <a:t>x</a:t>
            </a:r>
            <a:r>
              <a:rPr lang="tr-TR"/>
              <a:t>14</a:t>
            </a:r>
            <a:r>
              <a:rPr lang="en-US"/>
              <a:t> + </a:t>
            </a:r>
            <a:r>
              <a:rPr lang="pl-PL"/>
              <a:t>60</a:t>
            </a:r>
            <a:r>
              <a:rPr lang="pl-PL" i="1"/>
              <a:t>x</a:t>
            </a:r>
            <a:r>
              <a:rPr lang="pl-PL"/>
              <a:t>21 </a:t>
            </a:r>
            <a:r>
              <a:rPr lang="en-US"/>
              <a:t>+</a:t>
            </a:r>
            <a:r>
              <a:rPr lang="pl-PL"/>
              <a:t> 20</a:t>
            </a:r>
            <a:r>
              <a:rPr lang="pl-PL" i="1"/>
              <a:t>x</a:t>
            </a:r>
            <a:r>
              <a:rPr lang="pl-PL"/>
              <a:t>22 </a:t>
            </a:r>
            <a:r>
              <a:rPr lang="en-US"/>
              <a:t> + </a:t>
            </a:r>
            <a:r>
              <a:rPr lang="pl-PL"/>
              <a:t>50</a:t>
            </a:r>
            <a:r>
              <a:rPr lang="pl-PL" i="1"/>
              <a:t>x</a:t>
            </a:r>
            <a:r>
              <a:rPr lang="pl-PL"/>
              <a:t>23 </a:t>
            </a:r>
            <a:r>
              <a:rPr lang="en-US"/>
              <a:t>+</a:t>
            </a:r>
            <a:r>
              <a:rPr lang="pl-PL"/>
              <a:t> 50</a:t>
            </a:r>
            <a:r>
              <a:rPr lang="pl-PL" i="1"/>
              <a:t>x</a:t>
            </a:r>
            <a:r>
              <a:rPr lang="pl-PL"/>
              <a:t>24</a:t>
            </a:r>
            <a:r>
              <a:rPr lang="en-US"/>
              <a:t> + </a:t>
            </a:r>
            <a:r>
              <a:rPr lang="pl-PL"/>
              <a:t>96</a:t>
            </a:r>
            <a:r>
              <a:rPr lang="pl-PL" i="1"/>
              <a:t>x</a:t>
            </a:r>
            <a:r>
              <a:rPr lang="pl-PL"/>
              <a:t>31 </a:t>
            </a:r>
            <a:r>
              <a:rPr lang="en-US"/>
              <a:t>+</a:t>
            </a:r>
            <a:r>
              <a:rPr lang="pl-PL"/>
              <a:t> 60</a:t>
            </a:r>
            <a:r>
              <a:rPr lang="pl-PL" i="1"/>
              <a:t>x</a:t>
            </a:r>
            <a:r>
              <a:rPr lang="pl-PL"/>
              <a:t>32 </a:t>
            </a:r>
            <a:r>
              <a:rPr lang="en-US"/>
              <a:t>+</a:t>
            </a:r>
            <a:r>
              <a:rPr lang="pl-PL"/>
              <a:t> 24</a:t>
            </a:r>
            <a:r>
              <a:rPr lang="pl-PL" i="1"/>
              <a:t>x</a:t>
            </a:r>
            <a:r>
              <a:rPr lang="pl-PL"/>
              <a:t>33 </a:t>
            </a:r>
            <a:r>
              <a:rPr lang="en-US"/>
              <a:t>+</a:t>
            </a:r>
            <a:r>
              <a:rPr lang="pl-PL"/>
              <a:t> 60</a:t>
            </a:r>
            <a:r>
              <a:rPr lang="pl-PL" i="1"/>
              <a:t>x</a:t>
            </a:r>
            <a:r>
              <a:rPr lang="pl-PL"/>
              <a:t>34</a:t>
            </a:r>
            <a:r>
              <a:rPr lang="tr-TR"/>
              <a:t> </a:t>
            </a:r>
            <a:r>
              <a:rPr lang="en-US"/>
              <a:t>+ </a:t>
            </a:r>
            <a:r>
              <a:rPr lang="pl-PL"/>
              <a:t>64</a:t>
            </a:r>
            <a:r>
              <a:rPr lang="pl-PL" i="1"/>
              <a:t>x</a:t>
            </a:r>
            <a:r>
              <a:rPr lang="pl-PL"/>
              <a:t>41 </a:t>
            </a:r>
            <a:r>
              <a:rPr lang="en-US"/>
              <a:t>+</a:t>
            </a:r>
            <a:r>
              <a:rPr lang="pl-PL"/>
              <a:t> 40</a:t>
            </a:r>
            <a:r>
              <a:rPr lang="pl-PL" i="1"/>
              <a:t>x</a:t>
            </a:r>
            <a:r>
              <a:rPr lang="pl-PL"/>
              <a:t>42 </a:t>
            </a:r>
            <a:r>
              <a:rPr lang="en-US"/>
              <a:t>+</a:t>
            </a:r>
            <a:r>
              <a:rPr lang="pl-PL"/>
              <a:t> 40</a:t>
            </a:r>
            <a:r>
              <a:rPr lang="pl-PL" i="1"/>
              <a:t>x</a:t>
            </a:r>
            <a:r>
              <a:rPr lang="pl-PL"/>
              <a:t>43 </a:t>
            </a:r>
            <a:r>
              <a:rPr lang="en-US"/>
              <a:t>+</a:t>
            </a:r>
            <a:r>
              <a:rPr lang="pl-PL"/>
              <a:t> 16</a:t>
            </a:r>
            <a:r>
              <a:rPr lang="pl-PL" i="1"/>
              <a:t>x</a:t>
            </a:r>
            <a:r>
              <a:rPr lang="pl-PL"/>
              <a:t>44</a:t>
            </a:r>
            <a:r>
              <a:rPr lang="en-US"/>
              <a:t> + </a:t>
            </a:r>
            <a:r>
              <a:rPr lang="tr-TR"/>
              <a:t>50</a:t>
            </a:r>
            <a:r>
              <a:rPr lang="tr-TR" i="1"/>
              <a:t>y</a:t>
            </a:r>
            <a:r>
              <a:rPr lang="tr-TR"/>
              <a:t>1 </a:t>
            </a:r>
            <a:r>
              <a:rPr lang="en-US"/>
              <a:t>+</a:t>
            </a:r>
            <a:r>
              <a:rPr lang="tr-TR"/>
              <a:t> 50</a:t>
            </a:r>
            <a:r>
              <a:rPr lang="tr-TR" i="1"/>
              <a:t>y</a:t>
            </a:r>
            <a:r>
              <a:rPr lang="tr-TR"/>
              <a:t>2 </a:t>
            </a:r>
            <a:r>
              <a:rPr lang="en-US"/>
              <a:t>+</a:t>
            </a:r>
            <a:r>
              <a:rPr lang="tr-TR"/>
              <a:t> 50</a:t>
            </a:r>
            <a:r>
              <a:rPr lang="tr-TR" i="1"/>
              <a:t>y</a:t>
            </a:r>
            <a:r>
              <a:rPr lang="tr-TR"/>
              <a:t>3</a:t>
            </a:r>
            <a:r>
              <a:rPr lang="en-US"/>
              <a:t> +</a:t>
            </a:r>
            <a:r>
              <a:rPr lang="tr-TR"/>
              <a:t>  50</a:t>
            </a:r>
            <a:r>
              <a:rPr lang="tr-TR" i="1"/>
              <a:t>y</a:t>
            </a:r>
            <a:r>
              <a:rPr lang="tr-TR"/>
              <a:t>4</a:t>
            </a:r>
          </a:p>
          <a:p>
            <a:endParaRPr lang="tr-TR"/>
          </a:p>
          <a:p>
            <a:endParaRPr lang="tr-TR"/>
          </a:p>
          <a:p>
            <a:pPr marL="0" indent="0">
              <a:buNone/>
            </a:pPr>
            <a:r>
              <a:rPr lang="tr-TR" i="1"/>
              <a:t>x</a:t>
            </a:r>
            <a:r>
              <a:rPr lang="tr-TR"/>
              <a:t>11 </a:t>
            </a:r>
            <a:r>
              <a:rPr lang="en-US"/>
              <a:t>+</a:t>
            </a:r>
            <a:r>
              <a:rPr lang="tr-TR" i="1"/>
              <a:t>x</a:t>
            </a:r>
            <a:r>
              <a:rPr lang="tr-TR"/>
              <a:t>12 </a:t>
            </a:r>
            <a:r>
              <a:rPr lang="en-US"/>
              <a:t>+</a:t>
            </a:r>
            <a:r>
              <a:rPr lang="tr-TR" i="1"/>
              <a:t>x</a:t>
            </a:r>
            <a:r>
              <a:rPr lang="tr-TR"/>
              <a:t>13 </a:t>
            </a:r>
            <a:r>
              <a:rPr lang="en-US"/>
              <a:t>+</a:t>
            </a:r>
            <a:r>
              <a:rPr lang="tr-TR" i="1"/>
              <a:t>x</a:t>
            </a:r>
            <a:r>
              <a:rPr lang="tr-TR"/>
              <a:t>14 </a:t>
            </a:r>
            <a:r>
              <a:rPr lang="en-US"/>
              <a:t>=</a:t>
            </a:r>
            <a:r>
              <a:rPr lang="tr-TR"/>
              <a:t> 1 (</a:t>
            </a:r>
            <a:r>
              <a:rPr lang="en-US"/>
              <a:t>Batı Bölgesi bir şehre gönderecek</a:t>
            </a:r>
            <a:r>
              <a:rPr lang="tr-TR"/>
              <a:t>)</a:t>
            </a:r>
            <a:endParaRPr lang="tr-TR" b="1"/>
          </a:p>
          <a:p>
            <a:pPr marL="0" indent="0">
              <a:buNone/>
            </a:pPr>
            <a:r>
              <a:rPr lang="en-US" i="1"/>
              <a:t>x</a:t>
            </a:r>
            <a:r>
              <a:rPr lang="en-US"/>
              <a:t>21 +</a:t>
            </a:r>
            <a:r>
              <a:rPr lang="en-US" i="1"/>
              <a:t>x</a:t>
            </a:r>
            <a:r>
              <a:rPr lang="en-US"/>
              <a:t>22 +</a:t>
            </a:r>
            <a:r>
              <a:rPr lang="en-US" i="1"/>
              <a:t>x</a:t>
            </a:r>
            <a:r>
              <a:rPr lang="en-US"/>
              <a:t>23 +</a:t>
            </a:r>
            <a:r>
              <a:rPr lang="en-US" i="1"/>
              <a:t>x</a:t>
            </a:r>
            <a:r>
              <a:rPr lang="en-US"/>
              <a:t>24 =1 (Ortabati  Bölgesi bir şehre gönderecek)</a:t>
            </a:r>
            <a:endParaRPr lang="en-US" b="1"/>
          </a:p>
          <a:p>
            <a:pPr marL="0" indent="0">
              <a:buNone/>
            </a:pPr>
            <a:r>
              <a:rPr lang="en-US" i="1"/>
              <a:t>x</a:t>
            </a:r>
            <a:r>
              <a:rPr lang="en-US"/>
              <a:t>31 +</a:t>
            </a:r>
            <a:r>
              <a:rPr lang="en-US" i="1"/>
              <a:t>x</a:t>
            </a:r>
            <a:r>
              <a:rPr lang="en-US"/>
              <a:t>32 +</a:t>
            </a:r>
            <a:r>
              <a:rPr lang="en-US" i="1"/>
              <a:t>x</a:t>
            </a:r>
            <a:r>
              <a:rPr lang="en-US"/>
              <a:t>33 +</a:t>
            </a:r>
            <a:r>
              <a:rPr lang="en-US" i="1"/>
              <a:t>x</a:t>
            </a:r>
            <a:r>
              <a:rPr lang="en-US"/>
              <a:t>34 = 1 (Do</a:t>
            </a:r>
            <a:r>
              <a:rPr lang="tr-TR"/>
              <a:t>ğ</a:t>
            </a:r>
            <a:r>
              <a:rPr lang="en-US"/>
              <a:t>u  Bölgesi bir şehre gönderecek</a:t>
            </a:r>
            <a:r>
              <a:rPr lang="tr-TR"/>
              <a:t>)</a:t>
            </a:r>
            <a:endParaRPr lang="en-US" b="1"/>
          </a:p>
          <a:p>
            <a:pPr marL="0" indent="0">
              <a:buNone/>
            </a:pPr>
            <a:r>
              <a:rPr lang="en-US" i="1"/>
              <a:t>x</a:t>
            </a:r>
            <a:r>
              <a:rPr lang="en-US"/>
              <a:t>41 +</a:t>
            </a:r>
            <a:r>
              <a:rPr lang="en-US" i="1"/>
              <a:t>x</a:t>
            </a:r>
            <a:r>
              <a:rPr lang="en-US"/>
              <a:t>42 +</a:t>
            </a:r>
            <a:r>
              <a:rPr lang="en-US" i="1"/>
              <a:t>x</a:t>
            </a:r>
            <a:r>
              <a:rPr lang="en-US"/>
              <a:t>43 +</a:t>
            </a:r>
            <a:r>
              <a:rPr lang="en-US" i="1"/>
              <a:t>x</a:t>
            </a:r>
            <a:r>
              <a:rPr lang="en-US"/>
              <a:t>44 = 1 (G</a:t>
            </a:r>
            <a:r>
              <a:rPr lang="tr-TR"/>
              <a:t>üney </a:t>
            </a:r>
            <a:r>
              <a:rPr lang="en-US"/>
              <a:t> Bölgesi bir şehre gönderecek)</a:t>
            </a:r>
            <a:endParaRPr lang="tr-TR"/>
          </a:p>
          <a:p>
            <a:endParaRPr lang="tr-TR"/>
          </a:p>
        </p:txBody>
      </p:sp>
      <p:sp>
        <p:nvSpPr>
          <p:cNvPr id="3" name="Başlık 2">
            <a:extLst>
              <a:ext uri="{FF2B5EF4-FFF2-40B4-BE49-F238E27FC236}">
                <a16:creationId xmlns:a16="http://schemas.microsoft.com/office/drawing/2014/main" id="{FE280678-8DEC-7B28-F196-A1D2067C5636}"/>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796988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1484E45-7A9F-E55D-897F-BBAD90FDDC4C}"/>
              </a:ext>
            </a:extLst>
          </p:cNvPr>
          <p:cNvSpPr>
            <a:spLocks noGrp="1"/>
          </p:cNvSpPr>
          <p:nvPr>
            <p:ph idx="1"/>
          </p:nvPr>
        </p:nvSpPr>
        <p:spPr/>
        <p:txBody>
          <a:bodyPr/>
          <a:lstStyle/>
          <a:p>
            <a:pPr marL="0" indent="0">
              <a:buNone/>
            </a:pPr>
            <a:r>
              <a:rPr lang="tr-TR" i="1"/>
              <a:t>x</a:t>
            </a:r>
            <a:r>
              <a:rPr lang="es-ES"/>
              <a:t>11</a:t>
            </a:r>
            <a:r>
              <a:rPr lang="tr-TR"/>
              <a:t>+</a:t>
            </a:r>
            <a:r>
              <a:rPr lang="es-ES"/>
              <a:t>  </a:t>
            </a:r>
            <a:r>
              <a:rPr lang="es-ES" i="1"/>
              <a:t>x</a:t>
            </a:r>
            <a:r>
              <a:rPr lang="es-ES"/>
              <a:t>21 </a:t>
            </a:r>
            <a:r>
              <a:rPr lang="tr-TR"/>
              <a:t>+</a:t>
            </a:r>
            <a:r>
              <a:rPr lang="es-ES"/>
              <a:t> </a:t>
            </a:r>
            <a:r>
              <a:rPr lang="es-ES" i="1"/>
              <a:t>x</a:t>
            </a:r>
            <a:r>
              <a:rPr lang="es-ES"/>
              <a:t>31 </a:t>
            </a:r>
            <a:r>
              <a:rPr lang="tr-TR"/>
              <a:t>+</a:t>
            </a:r>
            <a:r>
              <a:rPr lang="es-ES"/>
              <a:t> </a:t>
            </a:r>
            <a:r>
              <a:rPr lang="es-ES" i="1"/>
              <a:t>x</a:t>
            </a:r>
            <a:r>
              <a:rPr lang="es-ES"/>
              <a:t>41 </a:t>
            </a:r>
            <a:r>
              <a:rPr lang="tr-TR"/>
              <a:t>&lt;=</a:t>
            </a:r>
            <a:r>
              <a:rPr lang="es-ES"/>
              <a:t> 4</a:t>
            </a:r>
            <a:r>
              <a:rPr lang="es-ES" i="1"/>
              <a:t>y</a:t>
            </a:r>
            <a:r>
              <a:rPr lang="es-ES"/>
              <a:t>1 (L</a:t>
            </a:r>
            <a:r>
              <a:rPr lang="tr-TR"/>
              <a:t>A Kısıtı</a:t>
            </a:r>
            <a:r>
              <a:rPr lang="es-ES"/>
              <a:t>)</a:t>
            </a:r>
          </a:p>
          <a:p>
            <a:pPr marL="0" indent="0">
              <a:buNone/>
            </a:pPr>
            <a:r>
              <a:rPr lang="en-US" i="1"/>
              <a:t>x</a:t>
            </a:r>
            <a:r>
              <a:rPr lang="en-US"/>
              <a:t>12 </a:t>
            </a:r>
            <a:r>
              <a:rPr lang="tr-TR"/>
              <a:t>+</a:t>
            </a:r>
            <a:r>
              <a:rPr lang="en-US"/>
              <a:t> </a:t>
            </a:r>
            <a:r>
              <a:rPr lang="en-US" i="1"/>
              <a:t>x</a:t>
            </a:r>
            <a:r>
              <a:rPr lang="en-US"/>
              <a:t>22 </a:t>
            </a:r>
            <a:r>
              <a:rPr lang="tr-TR"/>
              <a:t>+</a:t>
            </a:r>
            <a:r>
              <a:rPr lang="en-US"/>
              <a:t> </a:t>
            </a:r>
            <a:r>
              <a:rPr lang="en-US" i="1"/>
              <a:t>x</a:t>
            </a:r>
            <a:r>
              <a:rPr lang="en-US"/>
              <a:t>32 </a:t>
            </a:r>
            <a:r>
              <a:rPr lang="tr-TR"/>
              <a:t>+</a:t>
            </a:r>
            <a:r>
              <a:rPr lang="en-US"/>
              <a:t> </a:t>
            </a:r>
            <a:r>
              <a:rPr lang="en-US" i="1"/>
              <a:t>x</a:t>
            </a:r>
            <a:r>
              <a:rPr lang="en-US"/>
              <a:t>42 </a:t>
            </a:r>
            <a:r>
              <a:rPr lang="tr-TR"/>
              <a:t>&lt;=</a:t>
            </a:r>
            <a:r>
              <a:rPr lang="en-US"/>
              <a:t> 4</a:t>
            </a:r>
            <a:r>
              <a:rPr lang="en-US" i="1"/>
              <a:t>y</a:t>
            </a:r>
            <a:r>
              <a:rPr lang="en-US"/>
              <a:t>2 (Chicago </a:t>
            </a:r>
            <a:r>
              <a:rPr lang="tr-TR"/>
              <a:t>Kısıtı</a:t>
            </a:r>
            <a:r>
              <a:rPr lang="en-US"/>
              <a:t>)</a:t>
            </a:r>
          </a:p>
          <a:p>
            <a:pPr marL="0" indent="0">
              <a:buNone/>
            </a:pPr>
            <a:r>
              <a:rPr lang="en-US" i="1"/>
              <a:t>x</a:t>
            </a:r>
            <a:r>
              <a:rPr lang="en-US"/>
              <a:t>13 </a:t>
            </a:r>
            <a:r>
              <a:rPr lang="tr-TR"/>
              <a:t>+</a:t>
            </a:r>
            <a:r>
              <a:rPr lang="en-US"/>
              <a:t> </a:t>
            </a:r>
            <a:r>
              <a:rPr lang="en-US" i="1"/>
              <a:t>x</a:t>
            </a:r>
            <a:r>
              <a:rPr lang="en-US"/>
              <a:t>23 </a:t>
            </a:r>
            <a:r>
              <a:rPr lang="tr-TR"/>
              <a:t>+</a:t>
            </a:r>
            <a:r>
              <a:rPr lang="en-US"/>
              <a:t> </a:t>
            </a:r>
            <a:r>
              <a:rPr lang="en-US" i="1"/>
              <a:t>x</a:t>
            </a:r>
            <a:r>
              <a:rPr lang="en-US"/>
              <a:t>33 </a:t>
            </a:r>
            <a:r>
              <a:rPr lang="tr-TR"/>
              <a:t>+</a:t>
            </a:r>
            <a:r>
              <a:rPr lang="en-US"/>
              <a:t> </a:t>
            </a:r>
            <a:r>
              <a:rPr lang="en-US" i="1"/>
              <a:t>x</a:t>
            </a:r>
            <a:r>
              <a:rPr lang="en-US"/>
              <a:t>43 </a:t>
            </a:r>
            <a:r>
              <a:rPr lang="tr-TR"/>
              <a:t>&lt;=</a:t>
            </a:r>
            <a:r>
              <a:rPr lang="en-US"/>
              <a:t> 4</a:t>
            </a:r>
            <a:r>
              <a:rPr lang="en-US" i="1"/>
              <a:t>y</a:t>
            </a:r>
            <a:r>
              <a:rPr lang="en-US"/>
              <a:t>3 (</a:t>
            </a:r>
            <a:r>
              <a:rPr lang="tr-TR"/>
              <a:t>NY Kısıtı</a:t>
            </a:r>
            <a:r>
              <a:rPr lang="en-US"/>
              <a:t>)</a:t>
            </a:r>
          </a:p>
          <a:p>
            <a:pPr marL="0" indent="0">
              <a:buNone/>
            </a:pPr>
            <a:r>
              <a:rPr lang="tr-TR" i="1"/>
              <a:t>x</a:t>
            </a:r>
            <a:r>
              <a:rPr lang="tr-TR"/>
              <a:t>14 + </a:t>
            </a:r>
            <a:r>
              <a:rPr lang="tr-TR" i="1"/>
              <a:t>x</a:t>
            </a:r>
            <a:r>
              <a:rPr lang="tr-TR"/>
              <a:t>24 + </a:t>
            </a:r>
            <a:r>
              <a:rPr lang="tr-TR" i="1"/>
              <a:t>x</a:t>
            </a:r>
            <a:r>
              <a:rPr lang="tr-TR"/>
              <a:t>34 + </a:t>
            </a:r>
            <a:r>
              <a:rPr lang="tr-TR" i="1"/>
              <a:t>x</a:t>
            </a:r>
            <a:r>
              <a:rPr lang="tr-TR"/>
              <a:t>44 &lt;= 4</a:t>
            </a:r>
            <a:r>
              <a:rPr lang="tr-TR" i="1"/>
              <a:t>y</a:t>
            </a:r>
            <a:r>
              <a:rPr lang="tr-TR"/>
              <a:t>4 (Atlanta Kısıtı)</a:t>
            </a:r>
          </a:p>
          <a:p>
            <a:pPr marL="0" indent="0">
              <a:buNone/>
            </a:pPr>
            <a:endParaRPr lang="tr-TR"/>
          </a:p>
          <a:p>
            <a:pPr marL="0" indent="0">
              <a:buNone/>
            </a:pPr>
            <a:r>
              <a:rPr lang="tr-TR"/>
              <a:t>Çözümde y1=y3=1 bulunur. LA ve NY kasa açılacaktır. </a:t>
            </a:r>
          </a:p>
        </p:txBody>
      </p:sp>
      <p:sp>
        <p:nvSpPr>
          <p:cNvPr id="3" name="Başlık 2">
            <a:extLst>
              <a:ext uri="{FF2B5EF4-FFF2-40B4-BE49-F238E27FC236}">
                <a16:creationId xmlns:a16="http://schemas.microsoft.com/office/drawing/2014/main" id="{E9576DE8-5F8F-9E74-1A71-C04A0865EC3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13858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963FC39-B06D-7DCB-2D36-D9A0D4B29369}"/>
              </a:ext>
            </a:extLst>
          </p:cNvPr>
          <p:cNvSpPr>
            <a:spLocks noGrp="1"/>
          </p:cNvSpPr>
          <p:nvPr>
            <p:ph idx="1"/>
          </p:nvPr>
        </p:nvSpPr>
        <p:spPr/>
        <p:txBody>
          <a:bodyPr>
            <a:normAutofit lnSpcReduction="10000"/>
          </a:bodyPr>
          <a:lstStyle/>
          <a:p>
            <a:pPr>
              <a:buFont typeface="Arial" panose="020B0604020202020204" pitchFamily="34" charset="0"/>
              <a:buChar char="•"/>
            </a:pPr>
            <a:r>
              <a:rPr lang="tr-TR"/>
              <a:t>Dal ve Sınır algoritması (Branch &amp; Bound Algorithm) tamsayılı değişkenlerin değer aralıkları ile oluşturduğu bir ağaç yapısı üzerinde, optimalite şartını kontrol ederek, değişkenler için  tam sayılı değerler kombinasyonunu araştırır.</a:t>
            </a:r>
          </a:p>
          <a:p>
            <a:endParaRPr lang="tr-TR"/>
          </a:p>
          <a:p>
            <a:r>
              <a:rPr lang="tr-TR"/>
              <a:t>Algoritma Adımları</a:t>
            </a:r>
          </a:p>
          <a:p>
            <a:pPr>
              <a:buFont typeface="Arial" panose="020B0604020202020204" pitchFamily="34" charset="0"/>
              <a:buChar char="•"/>
            </a:pPr>
            <a:r>
              <a:rPr lang="tr-TR"/>
              <a:t>Tamsayılılık kısıtı olan değişkenler içerisinden virgülden sonraki parçası en yüksek olan değişken seçilir.</a:t>
            </a:r>
          </a:p>
          <a:p>
            <a:pPr>
              <a:buFont typeface="Arial" panose="020B0604020202020204" pitchFamily="34" charset="0"/>
              <a:buChar char="•"/>
            </a:pPr>
            <a:r>
              <a:rPr lang="tr-TR"/>
              <a:t>Sayısı için süreklilik aralığı dışarda kalacak şekilde alt ve üst sınır değerleri için kısıtlar tanımlanır. Böylece çözüm iki dala ayrılarak yürütülür. Örnek olarak; x=2.8 için kısıtlar x&lt;= 2 ve x&gt;=3 olarak tanımlanır.</a:t>
            </a:r>
          </a:p>
          <a:p>
            <a:pPr>
              <a:buFont typeface="Arial" panose="020B0604020202020204" pitchFamily="34" charset="0"/>
              <a:buChar char="•"/>
            </a:pPr>
            <a:r>
              <a:rPr lang="tr-TR"/>
              <a:t>Kısıtlar sırasıyla orijinal modele eklenir ve ayrı ayrı çözülür. Amaç değeri ve alt değer hesabı yapılır.  </a:t>
            </a:r>
          </a:p>
          <a:p>
            <a:pPr>
              <a:buFont typeface="Arial" panose="020B0604020202020204" pitchFamily="34" charset="0"/>
              <a:buChar char="•"/>
            </a:pPr>
            <a:r>
              <a:rPr lang="tr-TR"/>
              <a:t>Eğer her iki kısıt için de çözüm sağlanıyorsa. en uygun amaç değerini veren dal seçilir.</a:t>
            </a:r>
          </a:p>
          <a:p>
            <a:pPr>
              <a:buFont typeface="Arial" panose="020B0604020202020204" pitchFamily="34" charset="0"/>
              <a:buChar char="•"/>
            </a:pPr>
            <a:r>
              <a:rPr lang="tr-TR"/>
              <a:t>Eğer </a:t>
            </a:r>
          </a:p>
          <a:p>
            <a:pPr lvl="1">
              <a:buFont typeface="Arial" panose="020B0604020202020204" pitchFamily="34" charset="0"/>
              <a:buChar char="•"/>
            </a:pPr>
            <a:r>
              <a:rPr lang="tr-TR"/>
              <a:t>tüm tam sayı kısıtı olan değişkenler tamamlanmadıysa ilk adıma dönülür ve seçilen dala bir sonraki değişkenin kısıtları eklenerek çözüm ağacı genişletilerek devam edilir.</a:t>
            </a:r>
          </a:p>
          <a:p>
            <a:pPr lvl="1">
              <a:buFont typeface="Arial" panose="020B0604020202020204" pitchFamily="34" charset="0"/>
              <a:buChar char="•"/>
            </a:pPr>
            <a:r>
              <a:rPr lang="tr-TR"/>
              <a:t>Tüm değişkenler tam sayılı olarak hesaplandı ve alt sınır değeri amaç değerine eşitse algoritma sonlandırılır.</a:t>
            </a:r>
          </a:p>
          <a:p>
            <a:endParaRPr lang="tr-TR"/>
          </a:p>
        </p:txBody>
      </p:sp>
      <p:sp>
        <p:nvSpPr>
          <p:cNvPr id="3" name="Başlık 2">
            <a:extLst>
              <a:ext uri="{FF2B5EF4-FFF2-40B4-BE49-F238E27FC236}">
                <a16:creationId xmlns:a16="http://schemas.microsoft.com/office/drawing/2014/main" id="{14D91DD5-0816-5880-36D3-11A664B3B186}"/>
              </a:ext>
            </a:extLst>
          </p:cNvPr>
          <p:cNvSpPr>
            <a:spLocks noGrp="1"/>
          </p:cNvSpPr>
          <p:nvPr>
            <p:ph type="title"/>
          </p:nvPr>
        </p:nvSpPr>
        <p:spPr/>
        <p:txBody>
          <a:bodyPr/>
          <a:lstStyle/>
          <a:p>
            <a:r>
              <a:rPr lang="tr-TR"/>
              <a:t>Dal ve Sınır Algoritması</a:t>
            </a:r>
          </a:p>
        </p:txBody>
      </p:sp>
    </p:spTree>
    <p:extLst>
      <p:ext uri="{BB962C8B-B14F-4D97-AF65-F5344CB8AC3E}">
        <p14:creationId xmlns:p14="http://schemas.microsoft.com/office/powerpoint/2010/main" val="19385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35955CB-1255-E83C-8E6E-8982B90D4C83}"/>
              </a:ext>
            </a:extLst>
          </p:cNvPr>
          <p:cNvSpPr>
            <a:spLocks noGrp="1"/>
          </p:cNvSpPr>
          <p:nvPr>
            <p:ph type="ctrTitle"/>
          </p:nvPr>
        </p:nvSpPr>
        <p:spPr/>
        <p:txBody>
          <a:bodyPr/>
          <a:lstStyle/>
          <a:p>
            <a:r>
              <a:rPr lang="tr-TR"/>
              <a:t>E</a:t>
            </a:r>
            <a:r>
              <a:rPr lang="tr-TR">
                <a:solidFill>
                  <a:srgbClr val="EA6131"/>
                </a:solidFill>
              </a:rPr>
              <a:t>u</a:t>
            </a:r>
            <a:r>
              <a:rPr lang="tr-TR"/>
              <a:t>ing Pe</a:t>
            </a:r>
            <a:r>
              <a:rPr lang="tr-TR">
                <a:solidFill>
                  <a:srgbClr val="EA6131"/>
                </a:solidFill>
              </a:rPr>
              <a:t>t</a:t>
            </a:r>
            <a:r>
              <a:rPr lang="tr-TR"/>
              <a:t>rol</a:t>
            </a:r>
          </a:p>
        </p:txBody>
      </p:sp>
    </p:spTree>
    <p:extLst>
      <p:ext uri="{BB962C8B-B14F-4D97-AF65-F5344CB8AC3E}">
        <p14:creationId xmlns:p14="http://schemas.microsoft.com/office/powerpoint/2010/main" val="2949328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7A2FA47-014F-36F0-7567-63CE4C6AE147}"/>
                  </a:ext>
                </a:extLst>
              </p:cNvPr>
              <p:cNvSpPr>
                <a:spLocks noGrp="1"/>
              </p:cNvSpPr>
              <p:nvPr>
                <p:ph idx="1"/>
              </p:nvPr>
            </p:nvSpPr>
            <p:spPr/>
            <p:txBody>
              <a:bodyPr/>
              <a:lstStyle/>
              <a:p>
                <a:pPr>
                  <a:buFont typeface="Arial" panose="020B0604020202020204" pitchFamily="34" charset="0"/>
                  <a:buChar char="•"/>
                </a:pPr>
                <a:r>
                  <a:rPr lang="tr-TR">
                    <a:effectLst/>
                  </a:rPr>
                  <a:t>Euing Petrol, iki tür petrolden (Petrol 1 ve Petrol 2) iki tür benzin (Benz 1 ve Benz 2) üretir. Her galon Benz-1 en az % 50 petrol-1 içermeli ve her galon Benz-2 en az % 60 Petrol-1 içermelidir. Her galon Benz-1 12 kuruş'e satılabilir ve her galon Benz-2 14 kuruş'a satılabilir . Şu anda 500 galon Petrol 1 ve 1.000 galon Petrol 2 mevcuttur. Aşağıdaki fiyatlarla 1.500 galon Petrol-1 satın alınabilir: ilk 500 galon, galon başına 25 kuruş; sonraki 500 galon, galon başına 20 kuruş; sonraki 500 galon, galon başına 15 kuruş. Euing’in karını en üst düzeye çıkaracak bir tam sayılı programlama modeli oluşturun.</a:t>
                </a:r>
              </a:p>
              <a:p>
                <a:endParaRPr lang="tr-TR"/>
              </a:p>
              <a:p>
                <a:r>
                  <a:rPr lang="tr-TR">
                    <a:effectLst/>
                  </a:rPr>
                  <a:t>x: Petrol-1'den alınacak miktar</a:t>
                </a:r>
              </a:p>
              <a:p>
                <a:r>
                  <a:rPr lang="tr-TR">
                    <a:effectLst/>
                  </a:rPr>
                  <a:t>xij = Benz-j de kullanılan Petrol-i miktarı</a:t>
                </a:r>
              </a:p>
              <a:p>
                <a:endParaRPr lang="tr-TR"/>
              </a:p>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𝑐</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5</m:t>
                                    </m:r>
                                    <m:r>
                                      <a:rPr lang="tr-TR" b="0" i="1" smtClean="0">
                                        <a:latin typeface="Cambria Math" panose="02040503050406030204" pitchFamily="18" charset="0"/>
                                      </a:rPr>
                                      <m:t>𝑥</m:t>
                                    </m:r>
                                  </m:e>
                                  <m:e>
                                    <m:r>
                                      <a:rPr lang="tr-TR" b="0" i="1" smtClean="0">
                                        <a:latin typeface="Cambria Math" panose="02040503050406030204" pitchFamily="18" charset="0"/>
                                      </a:rPr>
                                      <m:t>0</m:t>
                                    </m:r>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 ≤500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2</m:t>
                                    </m:r>
                                    <m:r>
                                      <a:rPr lang="tr-TR" b="0" i="1" smtClean="0">
                                        <a:latin typeface="Cambria Math" panose="02040503050406030204" pitchFamily="18" charset="0"/>
                                      </a:rPr>
                                      <m:t>0</m:t>
                                    </m:r>
                                    <m:r>
                                      <a:rPr lang="tr-TR" b="0" i="1" smtClean="0">
                                        <a:latin typeface="Cambria Math" panose="02040503050406030204" pitchFamily="18" charset="0"/>
                                      </a:rPr>
                                      <m:t>𝑥</m:t>
                                    </m:r>
                                    <m:r>
                                      <a:rPr lang="tr-TR" b="0" i="1" smtClean="0">
                                        <a:latin typeface="Cambria Math" panose="02040503050406030204" pitchFamily="18" charset="0"/>
                                      </a:rPr>
                                      <m:t>+2500</m:t>
                                    </m:r>
                                  </m:e>
                                  <m:e>
                                    <m:r>
                                      <a:rPr lang="tr-TR" b="0" i="1" smtClean="0">
                                        <a:latin typeface="Cambria Math" panose="02040503050406030204" pitchFamily="18" charset="0"/>
                                      </a:rPr>
                                      <m:t>500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≤1000</m:t>
                                    </m:r>
                                  </m:e>
                                </m:mr>
                              </m:m>
                            </m:e>
                            <m:e>
                              <m:m>
                                <m:mPr>
                                  <m:mcs>
                                    <m:mc>
                                      <m:mcPr>
                                        <m:count m:val="2"/>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1</m:t>
                                    </m:r>
                                    <m:r>
                                      <a:rPr lang="tr-TR" b="0" i="1" smtClean="0">
                                        <a:latin typeface="Cambria Math" panose="02040503050406030204" pitchFamily="18" charset="0"/>
                                      </a:rPr>
                                      <m:t>5</m:t>
                                    </m:r>
                                    <m:r>
                                      <a:rPr lang="tr-TR" b="0" i="1" smtClean="0">
                                        <a:latin typeface="Cambria Math" panose="02040503050406030204" pitchFamily="18" charset="0"/>
                                      </a:rPr>
                                      <m:t>𝑥</m:t>
                                    </m:r>
                                    <m:r>
                                      <a:rPr lang="tr-TR" b="0" i="1" smtClean="0">
                                        <a:latin typeface="Cambria Math" panose="02040503050406030204" pitchFamily="18" charset="0"/>
                                      </a:rPr>
                                      <m:t>+7500</m:t>
                                    </m:r>
                                  </m:e>
                                  <m:e>
                                    <m:r>
                                      <a:rPr lang="tr-TR" b="0" i="1" smtClean="0">
                                        <a:latin typeface="Cambria Math" panose="02040503050406030204" pitchFamily="18" charset="0"/>
                                      </a:rPr>
                                      <m:t>1000</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𝑥</m:t>
                                    </m:r>
                                    <m:r>
                                      <a:rPr lang="tr-TR" b="0" i="1" smtClean="0">
                                        <a:latin typeface="Cambria Math" panose="02040503050406030204" pitchFamily="18" charset="0"/>
                                        <a:ea typeface="Cambria Math" panose="02040503050406030204" pitchFamily="18" charset="0"/>
                                      </a:rPr>
                                      <m:t>≤1500</m:t>
                                    </m:r>
                                  </m:e>
                                </m:mr>
                              </m:m>
                            </m:e>
                          </m:eqArr>
                        </m:e>
                      </m:d>
                    </m:oMath>
                  </m:oMathPara>
                </a14:m>
                <a:endParaRPr lang="tr-TR"/>
              </a:p>
            </p:txBody>
          </p:sp>
        </mc:Choice>
        <mc:Fallback xmlns="">
          <p:sp>
            <p:nvSpPr>
              <p:cNvPr id="2" name="İçerik Yer Tutucusu 1">
                <a:extLst>
                  <a:ext uri="{FF2B5EF4-FFF2-40B4-BE49-F238E27FC236}">
                    <a16:creationId xmlns:a16="http://schemas.microsoft.com/office/drawing/2014/main" id="{57A2FA47-014F-36F0-7567-63CE4C6AE147}"/>
                  </a:ext>
                </a:extLst>
              </p:cNvPr>
              <p:cNvSpPr>
                <a:spLocks noGrp="1" noRot="1" noChangeAspect="1" noMove="1" noResize="1" noEditPoints="1" noAdjustHandles="1" noChangeArrowheads="1" noChangeShapeType="1" noTextEdit="1"/>
              </p:cNvSpPr>
              <p:nvPr>
                <p:ph idx="1"/>
              </p:nvPr>
            </p:nvSpPr>
            <p:spPr>
              <a:blipFill>
                <a:blip r:embed="rId2"/>
                <a:stretch>
                  <a:fillRect l="-435" t="-37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763AEDE-B6AE-F0C3-5C3D-5729F5592393}"/>
              </a:ext>
            </a:extLst>
          </p:cNvPr>
          <p:cNvSpPr>
            <a:spLocks noGrp="1"/>
          </p:cNvSpPr>
          <p:nvPr>
            <p:ph type="title"/>
          </p:nvPr>
        </p:nvSpPr>
        <p:spPr/>
        <p:txBody>
          <a:bodyPr/>
          <a:lstStyle/>
          <a:p>
            <a:r>
              <a:rPr lang="tr-TR"/>
              <a:t>Euing Petrol</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FB8E1C3-9211-B0F7-A882-06EBEF417930}"/>
                  </a:ext>
                </a:extLst>
              </p:cNvPr>
              <p:cNvSpPr txBox="1"/>
              <p:nvPr/>
            </p:nvSpPr>
            <p:spPr>
              <a:xfrm>
                <a:off x="2339752" y="5517232"/>
                <a:ext cx="5400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𝑀𝑎𝑘𝑠</m:t>
                      </m:r>
                      <m:r>
                        <a:rPr lang="tr-TR" b="0" i="1" smtClean="0">
                          <a:latin typeface="Cambria Math" panose="02040503050406030204" pitchFamily="18" charset="0"/>
                        </a:rPr>
                        <m:t> </m:t>
                      </m:r>
                      <m:r>
                        <a:rPr lang="tr-TR" i="1" smtClean="0">
                          <a:latin typeface="Cambria Math" panose="02040503050406030204" pitchFamily="18" charset="0"/>
                        </a:rPr>
                        <m:t>𝑍</m:t>
                      </m:r>
                      <m:r>
                        <a:rPr lang="tr-TR" i="0">
                          <a:latin typeface="Cambria Math" panose="02040503050406030204" pitchFamily="18" charset="0"/>
                        </a:rPr>
                        <m:t>=12</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11</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21</m:t>
                              </m:r>
                            </m:sub>
                          </m:sSub>
                        </m:e>
                      </m:d>
                      <m:r>
                        <a:rPr lang="tr-TR" i="0">
                          <a:latin typeface="Cambria Math" panose="02040503050406030204" pitchFamily="18" charset="0"/>
                        </a:rPr>
                        <m:t>+14</m:t>
                      </m:r>
                      <m:d>
                        <m:dPr>
                          <m:ctrlPr>
                            <a:rPr lang="tr-TR" i="1">
                              <a:solidFill>
                                <a:srgbClr val="836967"/>
                              </a:solidFill>
                              <a:latin typeface="Cambria Math" panose="02040503050406030204" pitchFamily="18" charset="0"/>
                            </a:rPr>
                          </m:ctrlPr>
                        </m:dPr>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12</m:t>
                              </m:r>
                            </m:sub>
                          </m:sSub>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𝑥</m:t>
                              </m:r>
                            </m:e>
                            <m:sub>
                              <m:r>
                                <a:rPr lang="tr-TR" i="0">
                                  <a:latin typeface="Cambria Math" panose="02040503050406030204" pitchFamily="18" charset="0"/>
                                </a:rPr>
                                <m:t>22</m:t>
                              </m:r>
                            </m:sub>
                          </m:sSub>
                        </m:e>
                      </m:d>
                      <m:r>
                        <a:rPr lang="tr-TR" i="0">
                          <a:latin typeface="Cambria Math" panose="02040503050406030204" pitchFamily="18" charset="0"/>
                        </a:rPr>
                        <m:t>−</m:t>
                      </m:r>
                      <m:r>
                        <a:rPr lang="tr-TR" i="1">
                          <a:latin typeface="Cambria Math" panose="02040503050406030204" pitchFamily="18" charset="0"/>
                        </a:rPr>
                        <m:t>𝑐</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oMath>
                  </m:oMathPara>
                </a14:m>
                <a:endParaRPr lang="tr-TR"/>
              </a:p>
            </p:txBody>
          </p:sp>
        </mc:Choice>
        <mc:Fallback xmlns="">
          <p:sp>
            <p:nvSpPr>
              <p:cNvPr id="5" name="Metin kutusu 4">
                <a:extLst>
                  <a:ext uri="{FF2B5EF4-FFF2-40B4-BE49-F238E27FC236}">
                    <a16:creationId xmlns:a16="http://schemas.microsoft.com/office/drawing/2014/main" id="{7FB8E1C3-9211-B0F7-A882-06EBEF417930}"/>
                  </a:ext>
                </a:extLst>
              </p:cNvPr>
              <p:cNvSpPr txBox="1">
                <a:spLocks noRot="1" noChangeAspect="1" noMove="1" noResize="1" noEditPoints="1" noAdjustHandles="1" noChangeArrowheads="1" noChangeShapeType="1" noTextEdit="1"/>
              </p:cNvSpPr>
              <p:nvPr/>
            </p:nvSpPr>
            <p:spPr>
              <a:xfrm>
                <a:off x="2339752" y="5517232"/>
                <a:ext cx="5400600" cy="369332"/>
              </a:xfrm>
              <a:prstGeom prst="rect">
                <a:avLst/>
              </a:prstGeom>
              <a:blipFill>
                <a:blip r:embed="rId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612697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A5F747E-4FB2-EF57-DE25-809C957AC8C5}"/>
                  </a:ext>
                </a:extLst>
              </p:cNvPr>
              <p:cNvSpPr>
                <a:spLocks noGrp="1"/>
              </p:cNvSpPr>
              <p:nvPr>
                <p:ph idx="1"/>
              </p:nvPr>
            </p:nvSpPr>
            <p:spPr/>
            <p:txBody>
              <a:bodyPr/>
              <a:lstStyle/>
              <a:p>
                <a:r>
                  <a:rPr lang="tr-TR">
                    <a:effectLst/>
                  </a:rPr>
                  <a:t>Petrol-1'den kullanılabilecek maksimum miktar 500 + x kadardır.</a:t>
                </a:r>
              </a:p>
              <a:p>
                <a:pPr>
                  <a:lnSpc>
                    <a:spcPct val="100000"/>
                  </a:lnSpc>
                </a:pPr>
                <a:r>
                  <a:rPr lang="tr-TR">
                    <a:effectLst/>
                  </a:rPr>
                  <a:t>Petrol-2'den kullanılabilecek maksimum miktar 1000 galondur. </a:t>
                </a:r>
              </a:p>
              <a:p>
                <a:pPr>
                  <a:lnSpc>
                    <a:spcPct val="100000"/>
                  </a:lnSpc>
                </a:pPr>
                <a:r>
                  <a:rPr lang="tr-TR">
                    <a:effectLst/>
                  </a:rPr>
                  <a:t>Benz-1 için % 50 oranında karışım gerekmektedir.</a:t>
                </a:r>
              </a:p>
              <a:p>
                <a:pPr>
                  <a:lnSpc>
                    <a:spcPct val="100000"/>
                  </a:lnSpc>
                </a:pPr>
                <a:r>
                  <a:rPr lang="tr-TR">
                    <a:effectLst/>
                  </a:rPr>
                  <a:t>Benz-2 için %60 oranında Petrol-1 gerekmektedir. </a:t>
                </a:r>
              </a:p>
              <a:p>
                <a:r>
                  <a:rPr lang="tr-TR">
                    <a:effectLst/>
                  </a:rPr>
                  <a:t>Bu durumda kısıtlar;</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≤500 + </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b="0" i="1" kern="0" smtClea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≤1000 </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.5</m:t>
                      </m:r>
                    </m:oMath>
                  </m:oMathPara>
                </a14:m>
                <a:endParaRPr lang="tr-TR" b="0">
                  <a:ea typeface="Cambria Math" panose="02040503050406030204" pitchFamily="18" charset="0"/>
                </a:endParaRPr>
              </a:p>
              <a:p>
                <a:endParaRPr lang="tr-TR"/>
              </a:p>
              <a:p>
                <a:pPr/>
                <a14:m>
                  <m:oMathPara xmlns:m="http://schemas.openxmlformats.org/officeDocument/2006/math">
                    <m:oMathParaPr>
                      <m:jc m:val="centerGroup"/>
                    </m:oMathParaPr>
                    <m:oMath xmlns:m="http://schemas.openxmlformats.org/officeDocument/2006/math">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num>
                        <m:den>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22</m:t>
                              </m:r>
                            </m:sub>
                          </m:sSub>
                        </m:den>
                      </m:f>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.6</m:t>
                      </m:r>
                    </m:oMath>
                  </m:oMathPara>
                </a14:m>
                <a:endParaRPr lang="tr-TR"/>
              </a:p>
              <a:p>
                <a:endParaRPr lang="tr-TR"/>
              </a:p>
            </p:txBody>
          </p:sp>
        </mc:Choice>
        <mc:Fallback xmlns="">
          <p:sp>
            <p:nvSpPr>
              <p:cNvPr id="2" name="İçerik Yer Tutucusu 1">
                <a:extLst>
                  <a:ext uri="{FF2B5EF4-FFF2-40B4-BE49-F238E27FC236}">
                    <a16:creationId xmlns:a16="http://schemas.microsoft.com/office/drawing/2014/main" id="{FA5F747E-4FB2-EF57-DE25-809C957AC8C5}"/>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5E720C4-EEE6-5CD2-790B-E7B58B624371}"/>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9461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57056BE-5796-DDF2-081A-C59165400389}"/>
                  </a:ext>
                </a:extLst>
              </p:cNvPr>
              <p:cNvSpPr>
                <a:spLocks noGrp="1"/>
              </p:cNvSpPr>
              <p:nvPr>
                <p:ph idx="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ea typeface="Times New Roman" panose="02020603050405020304" pitchFamily="18" charset="0"/>
                        </a:rPr>
                        <m:t>𝑀𝑎𝑘𝑠</m:t>
                      </m:r>
                      <m:r>
                        <a:rPr lang="tr-TR" i="1" smtClean="0">
                          <a:effectLst/>
                          <a:latin typeface="Cambria Math" panose="02040503050406030204" pitchFamily="18" charset="0"/>
                          <a:ea typeface="Times New Roman" panose="02020603050405020304" pitchFamily="18" charset="0"/>
                        </a:rPr>
                        <m:t> </m:t>
                      </m:r>
                      <m:r>
                        <a:rPr lang="tr-TR" b="0" i="1" smtClean="0">
                          <a:effectLst/>
                          <a:latin typeface="Cambria Math" panose="02040503050406030204" pitchFamily="18" charset="0"/>
                          <a:ea typeface="Times New Roman" panose="02020603050405020304" pitchFamily="18" charset="0"/>
                        </a:rPr>
                        <m:t>𝑍</m:t>
                      </m:r>
                      <m:r>
                        <a:rPr lang="tr-TR" i="1">
                          <a:effectLst/>
                          <a:latin typeface="Cambria Math" panose="02040503050406030204" pitchFamily="18" charset="0"/>
                          <a:ea typeface="Times New Roman" panose="02020603050405020304" pitchFamily="18" charset="0"/>
                        </a:rPr>
                        <m:t>=12</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11</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21</m:t>
                              </m:r>
                            </m:sub>
                          </m:sSub>
                        </m:e>
                      </m:d>
                      <m:r>
                        <a:rPr lang="tr-TR" i="1">
                          <a:effectLst/>
                          <a:latin typeface="Cambria Math" panose="02040503050406030204" pitchFamily="18" charset="0"/>
                          <a:ea typeface="Times New Roman" panose="02020603050405020304" pitchFamily="18" charset="0"/>
                        </a:rPr>
                        <m:t>+14</m:t>
                      </m:r>
                      <m:d>
                        <m:dPr>
                          <m:ctrlPr>
                            <a:rPr lang="tr-TR" i="1">
                              <a:effectLst/>
                              <a:latin typeface="Cambria Math" panose="02040503050406030204" pitchFamily="18" charset="0"/>
                              <a:ea typeface="Times New Roman" panose="02020603050405020304" pitchFamily="18" charset="0"/>
                            </a:rPr>
                          </m:ctrlPr>
                        </m:dPr>
                        <m:e>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12</m:t>
                              </m:r>
                            </m:sub>
                          </m:sSub>
                          <m:r>
                            <a:rPr lang="tr-TR" i="1">
                              <a:effectLst/>
                              <a:latin typeface="Cambria Math" panose="02040503050406030204" pitchFamily="18" charset="0"/>
                              <a:ea typeface="Times New Roman" panose="02020603050405020304" pitchFamily="18" charset="0"/>
                            </a:rPr>
                            <m:t>+</m:t>
                          </m:r>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𝑥</m:t>
                              </m:r>
                            </m:e>
                            <m:sub>
                              <m:r>
                                <a:rPr lang="tr-TR" i="1">
                                  <a:effectLst/>
                                  <a:latin typeface="Cambria Math" panose="02040503050406030204" pitchFamily="18" charset="0"/>
                                  <a:ea typeface="Times New Roman" panose="02020603050405020304" pitchFamily="18" charset="0"/>
                                </a:rPr>
                                <m:t>22</m:t>
                              </m:r>
                            </m:sub>
                          </m:sSub>
                        </m:e>
                      </m:d>
                      <m:r>
                        <a:rPr lang="tr-TR" i="1">
                          <a:effectLst/>
                          <a:latin typeface="Cambria Math" panose="02040503050406030204" pitchFamily="18" charset="0"/>
                          <a:ea typeface="Times New Roman" panose="02020603050405020304" pitchFamily="18" charset="0"/>
                        </a:rPr>
                        <m:t>−25</m:t>
                      </m:r>
                      <m:r>
                        <a:rPr lang="tr-TR" i="1">
                          <a:effectLst/>
                          <a:latin typeface="Cambria Math" panose="02040503050406030204" pitchFamily="18" charset="0"/>
                          <a:ea typeface="Times New Roman" panose="02020603050405020304" pitchFamily="18" charset="0"/>
                        </a:rPr>
                        <m:t>𝑥𝑦</m:t>
                      </m:r>
                      <m:r>
                        <a:rPr lang="tr-TR" i="1">
                          <a:effectLst/>
                          <a:latin typeface="Cambria Math" panose="02040503050406030204" pitchFamily="18" charset="0"/>
                          <a:ea typeface="Times New Roman" panose="02020603050405020304" pitchFamily="18" charset="0"/>
                        </a:rPr>
                        <m:t>1 −(20(</m:t>
                      </m:r>
                      <m:r>
                        <a:rPr lang="tr-TR" i="1" smtClean="0">
                          <a:solidFill>
                            <a:srgbClr val="EA6131"/>
                          </a:solidFill>
                          <a:effectLst/>
                          <a:latin typeface="Cambria Math" panose="02040503050406030204" pitchFamily="18" charset="0"/>
                          <a:ea typeface="Times New Roman" panose="02020603050405020304" pitchFamily="18" charset="0"/>
                        </a:rPr>
                        <m:t>𝑥</m:t>
                      </m:r>
                      <m:r>
                        <a:rPr lang="tr-TR" i="1" smtClean="0">
                          <a:solidFill>
                            <a:srgbClr val="EA6131"/>
                          </a:solidFill>
                          <a:effectLst/>
                          <a:latin typeface="Cambria Math" panose="02040503050406030204" pitchFamily="18" charset="0"/>
                          <a:ea typeface="Times New Roman" panose="02020603050405020304" pitchFamily="18" charset="0"/>
                        </a:rPr>
                        <m:t>−500)+2500 +500 × 25)</m:t>
                      </m:r>
                      <m:r>
                        <a:rPr lang="tr-TR" i="1">
                          <a:effectLst/>
                          <a:latin typeface="Cambria Math" panose="02040503050406030204" pitchFamily="18" charset="0"/>
                          <a:ea typeface="Times New Roman" panose="02020603050405020304" pitchFamily="18" charset="0"/>
                        </a:rPr>
                        <m:t>𝑦</m:t>
                      </m:r>
                      <m:r>
                        <a:rPr lang="tr-TR" i="1" smtClean="0">
                          <a:effectLst/>
                          <a:latin typeface="Cambria Math" panose="02040503050406030204" pitchFamily="18" charset="0"/>
                          <a:ea typeface="Times New Roman" panose="02020603050405020304" pitchFamily="18" charset="0"/>
                        </a:rPr>
                        <m:t>2 </m:t>
                      </m:r>
                      <m:r>
                        <a:rPr lang="tr-TR" i="1">
                          <a:effectLst/>
                          <a:latin typeface="Cambria Math" panose="02040503050406030204" pitchFamily="18" charset="0"/>
                          <a:ea typeface="Times New Roman" panose="02020603050405020304" pitchFamily="18" charset="0"/>
                        </a:rPr>
                        <m:t>−</m:t>
                      </m:r>
                      <m:d>
                        <m:dPr>
                          <m:ctrlPr>
                            <a:rPr lang="tr-TR" i="1">
                              <a:effectLst/>
                              <a:latin typeface="Cambria Math" panose="02040503050406030204" pitchFamily="18" charset="0"/>
                              <a:ea typeface="Times New Roman" panose="02020603050405020304" pitchFamily="18" charset="0"/>
                            </a:rPr>
                          </m:ctrlPr>
                        </m:dPr>
                        <m:e>
                          <m:r>
                            <a:rPr lang="tr-TR" i="1" smtClean="0">
                              <a:solidFill>
                                <a:srgbClr val="EA6131"/>
                              </a:solidFill>
                              <a:effectLst/>
                              <a:latin typeface="Cambria Math" panose="02040503050406030204" pitchFamily="18" charset="0"/>
                              <a:ea typeface="Times New Roman" panose="02020603050405020304" pitchFamily="18" charset="0"/>
                            </a:rPr>
                            <m:t>15</m:t>
                          </m:r>
                          <m:d>
                            <m:dPr>
                              <m:ctrlPr>
                                <a:rPr lang="tr-TR" i="1">
                                  <a:solidFill>
                                    <a:srgbClr val="EA6131"/>
                                  </a:solidFill>
                                  <a:effectLst/>
                                  <a:latin typeface="Cambria Math" panose="02040503050406030204" pitchFamily="18" charset="0"/>
                                  <a:ea typeface="Times New Roman" panose="02020603050405020304" pitchFamily="18" charset="0"/>
                                </a:rPr>
                              </m:ctrlPr>
                            </m:dPr>
                            <m:e>
                              <m:r>
                                <a:rPr lang="tr-TR" i="1">
                                  <a:solidFill>
                                    <a:srgbClr val="EA6131"/>
                                  </a:solidFill>
                                  <a:effectLst/>
                                  <a:latin typeface="Cambria Math" panose="02040503050406030204" pitchFamily="18" charset="0"/>
                                  <a:ea typeface="Times New Roman" panose="02020603050405020304" pitchFamily="18" charset="0"/>
                                </a:rPr>
                                <m:t>𝑥</m:t>
                              </m:r>
                              <m:r>
                                <a:rPr lang="tr-TR" i="1">
                                  <a:solidFill>
                                    <a:srgbClr val="EA6131"/>
                                  </a:solidFill>
                                  <a:effectLst/>
                                  <a:latin typeface="Cambria Math" panose="02040503050406030204" pitchFamily="18" charset="0"/>
                                  <a:ea typeface="Times New Roman" panose="02020603050405020304" pitchFamily="18" charset="0"/>
                                </a:rPr>
                                <m:t>−1000</m:t>
                              </m:r>
                            </m:e>
                          </m:d>
                          <m:r>
                            <a:rPr lang="tr-TR" i="1" smtClean="0">
                              <a:solidFill>
                                <a:srgbClr val="EA6131"/>
                              </a:solidFill>
                              <a:effectLst/>
                              <a:latin typeface="Cambria Math" panose="02040503050406030204" pitchFamily="18" charset="0"/>
                              <a:ea typeface="Times New Roman" panose="02020603050405020304" pitchFamily="18" charset="0"/>
                            </a:rPr>
                            <m:t>+7500</m:t>
                          </m:r>
                          <m:r>
                            <a:rPr lang="tr-TR" i="1" smtClean="0">
                              <a:solidFill>
                                <a:schemeClr val="tx2">
                                  <a:lumMod val="60000"/>
                                  <a:lumOff val="40000"/>
                                </a:schemeClr>
                              </a:solidFill>
                              <a:effectLst/>
                              <a:latin typeface="Cambria Math" panose="02040503050406030204" pitchFamily="18" charset="0"/>
                              <a:ea typeface="Times New Roman" panose="02020603050405020304" pitchFamily="18" charset="0"/>
                            </a:rPr>
                            <m:t>+500</m:t>
                          </m:r>
                          <m:r>
                            <a:rPr lang="tr-TR">
                              <a:solidFill>
                                <a:schemeClr val="tx2">
                                  <a:lumMod val="60000"/>
                                  <a:lumOff val="40000"/>
                                </a:schemeClr>
                              </a:solidFill>
                              <a:effectLst/>
                              <a:latin typeface="Cambria Math" panose="02040503050406030204" pitchFamily="18" charset="0"/>
                              <a:ea typeface="Times New Roman" panose="02020603050405020304" pitchFamily="18" charset="0"/>
                            </a:rPr>
                            <m:t>×</m:t>
                          </m:r>
                          <m:r>
                            <a:rPr lang="tr-TR" i="1">
                              <a:solidFill>
                                <a:schemeClr val="tx2">
                                  <a:lumMod val="60000"/>
                                  <a:lumOff val="40000"/>
                                </a:schemeClr>
                              </a:solidFill>
                              <a:effectLst/>
                              <a:latin typeface="Cambria Math" panose="02040503050406030204" pitchFamily="18" charset="0"/>
                              <a:ea typeface="Times New Roman" panose="02020603050405020304" pitchFamily="18" charset="0"/>
                            </a:rPr>
                            <m:t>20+2500</m:t>
                          </m:r>
                          <m:r>
                            <a:rPr lang="tr-TR" i="1">
                              <a:effectLst/>
                              <a:latin typeface="Cambria Math" panose="02040503050406030204" pitchFamily="18" charset="0"/>
                              <a:ea typeface="Times New Roman" panose="02020603050405020304" pitchFamily="18" charset="0"/>
                            </a:rPr>
                            <m:t>+500</m:t>
                          </m:r>
                          <m:r>
                            <a:rPr lang="tr-TR">
                              <a:effectLst/>
                              <a:latin typeface="Cambria Math" panose="02040503050406030204" pitchFamily="18" charset="0"/>
                              <a:ea typeface="Times New Roman" panose="02020603050405020304" pitchFamily="18" charset="0"/>
                            </a:rPr>
                            <m:t>×</m:t>
                          </m:r>
                          <m:r>
                            <a:rPr lang="tr-TR" i="1">
                              <a:effectLst/>
                              <a:latin typeface="Cambria Math" panose="02040503050406030204" pitchFamily="18" charset="0"/>
                              <a:ea typeface="Times New Roman" panose="02020603050405020304" pitchFamily="18" charset="0"/>
                            </a:rPr>
                            <m:t>25</m:t>
                          </m:r>
                        </m:e>
                      </m:d>
                      <m:sSub>
                        <m:sSubPr>
                          <m:ctrlPr>
                            <a:rPr lang="tr-TR" i="1">
                              <a:effectLst/>
                              <a:latin typeface="Cambria Math" panose="02040503050406030204" pitchFamily="18" charset="0"/>
                              <a:ea typeface="Times New Roman" panose="02020603050405020304" pitchFamily="18" charset="0"/>
                            </a:rPr>
                          </m:ctrlPr>
                        </m:sSubPr>
                        <m:e>
                          <m:r>
                            <a:rPr lang="tr-TR" i="1">
                              <a:effectLst/>
                              <a:latin typeface="Cambria Math" panose="02040503050406030204" pitchFamily="18" charset="0"/>
                              <a:ea typeface="Times New Roman" panose="02020603050405020304" pitchFamily="18" charset="0"/>
                            </a:rPr>
                            <m:t>𝑦</m:t>
                          </m:r>
                        </m:e>
                        <m:sub>
                          <m:r>
                            <a:rPr lang="tr-TR" i="1">
                              <a:effectLst/>
                              <a:latin typeface="Cambria Math" panose="02040503050406030204" pitchFamily="18" charset="0"/>
                              <a:ea typeface="Times New Roman" panose="02020603050405020304" pitchFamily="18" charset="0"/>
                            </a:rPr>
                            <m:t>3</m:t>
                          </m:r>
                        </m:sub>
                      </m:sSub>
                      <m:r>
                        <a:rPr lang="tr-TR" i="1">
                          <a:effectLst/>
                          <a:latin typeface="Cambria Math" panose="02040503050406030204" pitchFamily="18" charset="0"/>
                          <a:ea typeface="Times New Roman" panose="02020603050405020304" pitchFamily="18" charset="0"/>
                        </a:rPr>
                        <m:t>  </m:t>
                      </m:r>
                    </m:oMath>
                  </m:oMathPara>
                </a14:m>
                <a:endParaRPr lang="tr-TR">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r>
                        <a:rPr lang="tr-TR" sz="1800" i="1">
                          <a:effectLst/>
                          <a:latin typeface="Cambria Math" panose="02040503050406030204" pitchFamily="18" charset="0"/>
                          <a:ea typeface="Times New Roman" panose="02020603050405020304" pitchFamily="18" charset="0"/>
                        </a:rPr>
                        <m:t>𝑥</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oMath>
                  </m:oMathPara>
                </a14:m>
                <a:endParaRPr lang="tr-TR" sz="1800">
                  <a:effectLst/>
                  <a:latin typeface="Times New Roman" panose="02020603050405020304" pitchFamily="18" charset="0"/>
                  <a:ea typeface="Times New Roman" panose="02020603050405020304" pitchFamily="18" charset="0"/>
                </a:endParaRPr>
              </a:p>
              <a:p>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11</m:t>
                          </m:r>
                        </m:sub>
                      </m:sSub>
                      <m:r>
                        <a:rPr lang="tr-TR" sz="1800" i="1">
                          <a:effectLst/>
                          <a:latin typeface="Cambria Math" panose="02040503050406030204" pitchFamily="18" charset="0"/>
                          <a:ea typeface="Times New Roman" panose="02020603050405020304" pitchFamily="18" charset="0"/>
                        </a:rPr>
                        <m:t>−0.5</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0.4</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12</m:t>
                          </m:r>
                        </m:sub>
                      </m:sSub>
                      <m:r>
                        <a:rPr lang="tr-TR" sz="1800" i="1">
                          <a:effectLst/>
                          <a:latin typeface="Cambria Math" panose="02040503050406030204" pitchFamily="18" charset="0"/>
                          <a:ea typeface="Times New Roman" panose="02020603050405020304" pitchFamily="18" charset="0"/>
                        </a:rPr>
                        <m:t>−0.6</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m:t>
                      </m:r>
                    </m:oMath>
                  </m:oMathPara>
                </a14:m>
                <a:endParaRPr lang="tr-TR" sz="1800">
                  <a:effectLst/>
                  <a:latin typeface="Times New Roman" panose="02020603050405020304" pitchFamily="18" charset="0"/>
                  <a:ea typeface="Times New Roman" panose="02020603050405020304" pitchFamily="18" charset="0"/>
                </a:endParaRPr>
              </a:p>
              <a:p>
                <a:endParaRPr lang="tr-T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0 </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501</m:t>
                      </m:r>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smtClean="0">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1001</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r>
                        <a:rPr lang="tr-TR" sz="1800">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1500</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𝑥</m:t>
                      </m:r>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oMath>
                  </m:oMathPara>
                </a14:m>
                <a:endParaRPr lang="tr-TR" sz="180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sSub>
                        <m:sSubPr>
                          <m:ctrlPr>
                            <a:rPr lang="tr-TR"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𝑦</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=1</m:t>
                      </m:r>
                    </m:oMath>
                  </m:oMathPara>
                </a14:m>
                <a:endParaRPr lang="tr-TR" sz="1800">
                  <a:effectLst/>
                  <a:latin typeface="Times New Roman" panose="02020603050405020304" pitchFamily="18" charset="0"/>
                  <a:ea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957056BE-5796-DDF2-081A-C5916540038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AED6014-2D98-8E32-7910-948241D39608}"/>
              </a:ext>
            </a:extLst>
          </p:cNvPr>
          <p:cNvSpPr>
            <a:spLocks noGrp="1"/>
          </p:cNvSpPr>
          <p:nvPr>
            <p:ph type="title"/>
          </p:nvPr>
        </p:nvSpPr>
        <p:spPr/>
        <p:txBody>
          <a:bodyPr/>
          <a:lstStyle/>
          <a:p>
            <a:r>
              <a:rPr lang="tr-TR"/>
              <a:t>Euing Petrol</a:t>
            </a:r>
          </a:p>
        </p:txBody>
      </p:sp>
    </p:spTree>
    <p:extLst>
      <p:ext uri="{BB962C8B-B14F-4D97-AF65-F5344CB8AC3E}">
        <p14:creationId xmlns:p14="http://schemas.microsoft.com/office/powerpoint/2010/main" val="329378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E9B9BEAF-2E34-AE3F-893B-0B2D77988276}"/>
                  </a:ext>
                </a:extLst>
              </p:cNvPr>
              <p:cNvSpPr>
                <a:spLocks noGrp="1"/>
              </p:cNvSpPr>
              <p:nvPr>
                <p:ph idx="1"/>
              </p:nvPr>
            </p:nvSpPr>
            <p:spPr>
              <a:xfrm>
                <a:off x="395536" y="1484784"/>
                <a:ext cx="8402525" cy="5256584"/>
              </a:xfrm>
            </p:spPr>
            <p:txBody>
              <a:bodyPr>
                <a:normAutofit fontScale="92500" lnSpcReduction="10000"/>
              </a:bodyPr>
              <a:lstStyle/>
              <a:p>
                <a:pPr>
                  <a:buFont typeface="Arial" panose="020B0604020202020204" pitchFamily="34" charset="0"/>
                  <a:buChar char="•"/>
                </a:pPr>
                <a:r>
                  <a:rPr lang="tr-TR">
                    <a:effectLst/>
                  </a:rPr>
                  <a:t>İki tip ürün üretmek için bir makine kullanılmaktadır. Makinenin günlük kapasitesi, en fazla 20 birim Ürün 1 ve 10 birim Ürün 2 üretebilmektedir. Alternatif olarak, makine günde en fazla 12 birim Ürün 1 ve 25 birim Ürün 2 üretecek şekilde ayarlanabilmektedir. Pazar analizi, iki ürün için günlük toplam maksimum talebin 35 birim olduğunu göstermektedir. İlgili iki ürün için birim karın 10 ₺ ve 12 ₺ olduğu düşünüldüğünde, iki makine ayarından hangisi seçilmelidir?</a:t>
                </a:r>
              </a:p>
              <a:p>
                <a:pPr>
                  <a:buFont typeface="Arial" panose="020B0604020202020204" pitchFamily="34" charset="0"/>
                  <a:buChar char="•"/>
                </a:pPr>
                <a:endParaRPr lang="tr-TR">
                  <a:effectLst/>
                </a:endParaRPr>
              </a:p>
              <a:p>
                <a:pPr marL="0" indent="0"/>
                <a14:m>
                  <m:oMathPara xmlns:m="http://schemas.openxmlformats.org/officeDocument/2006/math">
                    <m:oMathParaPr>
                      <m:jc m:val="centerGroup"/>
                    </m:oMathParaPr>
                    <m:oMath xmlns:m="http://schemas.openxmlformats.org/officeDocument/2006/math">
                      <m:r>
                        <a:rPr lang="tr-TR" ker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a:latin typeface="Cambria Math" panose="02040503050406030204" pitchFamily="18" charset="0"/>
                          <a:ea typeface="Times New Roman" panose="02020603050405020304" pitchFamily="18" charset="0"/>
                          <a:cs typeface="Times New Roman" panose="02020603050405020304" pitchFamily="18" charset="0"/>
                        </a:rPr>
                        <m:t> </m:t>
                      </m:r>
                      <m:r>
                        <a:rPr lang="tr-TR" kern="0">
                          <a:latin typeface="Cambria Math" panose="02040503050406030204" pitchFamily="18" charset="0"/>
                          <a:ea typeface="Times New Roman" panose="02020603050405020304" pitchFamily="18" charset="0"/>
                          <a:cs typeface="Times New Roman" panose="02020603050405020304" pitchFamily="18" charset="0"/>
                        </a:rPr>
                        <m:t>𝑍</m:t>
                      </m:r>
                      <m:r>
                        <a:rPr lang="tr-TR" ker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≤35</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20</m:t>
                              </m:r>
                            </m:e>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10</m:t>
                              </m:r>
                            </m:e>
                            <m:e>
                              <m:r>
                                <a:rPr lang="tr-TR" b="0" i="1" smtClean="0">
                                  <a:latin typeface="Cambria Math" panose="02040503050406030204" pitchFamily="18" charset="0"/>
                                  <a:ea typeface="Cambria Math" panose="02040503050406030204" pitchFamily="18" charset="0"/>
                                </a:rPr>
                                <m:t>𝑣𝑒𝑦𝑎</m:t>
                              </m:r>
                            </m:e>
                            <m:e>
                              <m:m>
                                <m:mPr>
                                  <m:mcs>
                                    <m:mc>
                                      <m:mcPr>
                                        <m:count m:val="1"/>
                                        <m:mcJc m:val="center"/>
                                      </m:mcPr>
                                    </m:mc>
                                  </m:mcs>
                                  <m:ctrlPr>
                                    <a:rPr lang="tr-TR" b="0" i="1" smtClean="0">
                                      <a:latin typeface="Cambria Math" panose="02040503050406030204" pitchFamily="18" charset="0"/>
                                      <a:ea typeface="Cambria Math" panose="02040503050406030204" pitchFamily="18" charset="0"/>
                                    </a:rPr>
                                  </m:ctrlPr>
                                </m:mP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1</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12</m:t>
                                    </m:r>
                                  </m:e>
                                </m:mr>
                                <m:mr>
                                  <m:e>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2</m:t>
                                        </m:r>
                                      </m:sub>
                                    </m:sSub>
                                    <m:r>
                                      <a:rPr lang="tr-TR">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25</m:t>
                                    </m:r>
                                  </m:e>
                                </m:mr>
                              </m:m>
                            </m:e>
                          </m:eqArr>
                        </m:e>
                      </m:d>
                    </m:oMath>
                  </m:oMathPara>
                </a14:m>
                <a:endParaRPr lang="tr-TR"/>
              </a:p>
              <a:p>
                <a:pPr>
                  <a:buFont typeface="Arial" panose="020B0604020202020204" pitchFamily="34" charset="0"/>
                  <a:buChar char="•"/>
                </a:pPr>
                <a:r>
                  <a:rPr lang="tr-TR">
                    <a:effectLst/>
                  </a:rPr>
                  <a:t>İfade aşağıdaki gibi yazılır.</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𝑀𝑦</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tr-TR"/>
              </a:p>
            </p:txBody>
          </p:sp>
        </mc:Choice>
        <mc:Fallback xmlns="">
          <p:sp>
            <p:nvSpPr>
              <p:cNvPr id="2" name="İçerik Yer Tutucusu 1">
                <a:extLst>
                  <a:ext uri="{FF2B5EF4-FFF2-40B4-BE49-F238E27FC236}">
                    <a16:creationId xmlns:a16="http://schemas.microsoft.com/office/drawing/2014/main" id="{E9B9BEAF-2E34-AE3F-893B-0B2D77988276}"/>
                  </a:ext>
                </a:extLst>
              </p:cNvPr>
              <p:cNvSpPr>
                <a:spLocks noGrp="1" noRot="1" noChangeAspect="1" noMove="1" noResize="1" noEditPoints="1" noAdjustHandles="1" noChangeArrowheads="1" noChangeShapeType="1" noTextEdit="1"/>
              </p:cNvSpPr>
              <p:nvPr>
                <p:ph idx="1"/>
              </p:nvPr>
            </p:nvSpPr>
            <p:spPr>
              <a:xfrm>
                <a:off x="395536" y="1484784"/>
                <a:ext cx="8402525" cy="5256584"/>
              </a:xfrm>
              <a:blipFill>
                <a:blip r:embed="rId2"/>
                <a:stretch>
                  <a:fillRect l="-218" t="-696"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EF4B891-6400-9B10-D444-749BF897E0A9}"/>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869742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ABA4BB0-1205-63B9-DCB0-35DCDC791E59}"/>
                  </a:ext>
                </a:extLst>
              </p:cNvPr>
              <p:cNvSpPr>
                <a:spLocks noGrp="1"/>
              </p:cNvSpPr>
              <p:nvPr>
                <p:ph idx="1"/>
              </p:nvPr>
            </p:nvSpPr>
            <p:spPr/>
            <p:txBody>
              <a:bodyPr/>
              <a:lstStyle/>
              <a:p>
                <a:r>
                  <a:rPr lang="tr-TR"/>
                  <a:t>Varsayalım ki, makinelere ayar yapmanın toplam 150 ₺ bir maliyeti var. Amaç denklemi nasıl olur;</a:t>
                </a:r>
              </a:p>
              <a:p>
                <a:endParaRPr lang="tr-TR"/>
              </a:p>
              <a:p>
                <a:pPr/>
                <a14:m>
                  <m:oMathPara xmlns:m="http://schemas.openxmlformats.org/officeDocument/2006/math">
                    <m:oMathParaPr>
                      <m:jc m:val="centerGroup"/>
                    </m:oMathParaPr>
                    <m:oMath xmlns:m="http://schemas.openxmlformats.org/officeDocument/2006/math">
                      <m:r>
                        <a:rPr lang="tr-TR" kern="0" smtClean="0">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 </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𝑍</m:t>
                      </m:r>
                      <m:r>
                        <a:rPr lang="tr-TR" kern="0" smtClean="0">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1</m:t>
                          </m:r>
                        </m:sub>
                      </m:sSub>
                      <m:r>
                        <a:rPr lang="tr-TR" kern="0">
                          <a:latin typeface="Cambria Math" panose="02040503050406030204" pitchFamily="18" charset="0"/>
                          <a:ea typeface="Times New Roman" panose="02020603050405020304" pitchFamily="18" charset="0"/>
                          <a:cs typeface="Times New Roman" panose="02020603050405020304" pitchFamily="18" charset="0"/>
                        </a:rPr>
                        <m:t>+12</m:t>
                      </m:r>
                      <m:sSub>
                        <m:sSubPr>
                          <m:ctrlPr>
                            <a:rPr lang="tr-TR" i="1" kern="0">
                              <a:latin typeface="Cambria Math" panose="02040503050406030204" pitchFamily="18" charset="0"/>
                              <a:ea typeface="Times New Roman" panose="02020603050405020304" pitchFamily="18" charset="0"/>
                              <a:cs typeface="Times New Roman" panose="02020603050405020304" pitchFamily="18" charset="0"/>
                            </a:rPr>
                          </m:ctrlPr>
                        </m:sSubPr>
                        <m:e>
                          <m:r>
                            <a:rPr lang="tr-TR" kern="0">
                              <a:latin typeface="Cambria Math" panose="02040503050406030204" pitchFamily="18" charset="0"/>
                              <a:ea typeface="Times New Roman" panose="02020603050405020304" pitchFamily="18" charset="0"/>
                              <a:cs typeface="Times New Roman" panose="02020603050405020304" pitchFamily="18" charset="0"/>
                            </a:rPr>
                            <m:t>𝑥</m:t>
                          </m:r>
                        </m:e>
                        <m:sub>
                          <m:r>
                            <a:rPr lang="tr-TR" kern="0">
                              <a:latin typeface="Cambria Math" panose="02040503050406030204" pitchFamily="18" charset="0"/>
                              <a:ea typeface="Times New Roman" panose="02020603050405020304" pitchFamily="18" charset="0"/>
                              <a:cs typeface="Times New Roman" panose="02020603050405020304" pitchFamily="18" charset="0"/>
                            </a:rPr>
                            <m:t>2</m:t>
                          </m:r>
                        </m:sub>
                      </m:sSub>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−150</m:t>
                      </m:r>
                      <m:r>
                        <a:rPr lang="tr-TR" b="0" i="1" kern="0" smtClean="0">
                          <a:latin typeface="Cambria Math" panose="02040503050406030204" pitchFamily="18" charset="0"/>
                          <a:ea typeface="Times New Roman" panose="02020603050405020304" pitchFamily="18" charset="0"/>
                          <a:cs typeface="Times New Roman" panose="02020603050405020304" pitchFamily="18" charset="0"/>
                        </a:rPr>
                        <m:t>𝑦</m:t>
                      </m:r>
                    </m:oMath>
                  </m:oMathPara>
                </a14:m>
                <a:endParaRPr lang="tr-TR" kern="100">
                  <a:latin typeface="Calibri" panose="020F0502020204030204" pitchFamily="34" charset="0"/>
                  <a:ea typeface="Calibri" panose="020F0502020204030204" pitchFamily="34" charset="0"/>
                  <a:cs typeface="Times New Roman" panose="02020603050405020304" pitchFamily="18" charset="0"/>
                </a:endParaRPr>
              </a:p>
              <a:p>
                <a:endParaRPr lang="tr-TR"/>
              </a:p>
              <a:p>
                <a:endParaRPr lang="tr-TR"/>
              </a:p>
            </p:txBody>
          </p:sp>
        </mc:Choice>
        <mc:Fallback xmlns="">
          <p:sp>
            <p:nvSpPr>
              <p:cNvPr id="2" name="İçerik Yer Tutucusu 1">
                <a:extLst>
                  <a:ext uri="{FF2B5EF4-FFF2-40B4-BE49-F238E27FC236}">
                    <a16:creationId xmlns:a16="http://schemas.microsoft.com/office/drawing/2014/main" id="{1ABA4BB0-1205-63B9-DCB0-35DCDC791E59}"/>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4E81DD1-C2BD-C17E-F6C3-9B023FF66FAF}"/>
              </a:ext>
            </a:extLst>
          </p:cNvPr>
          <p:cNvSpPr>
            <a:spLocks noGrp="1"/>
          </p:cNvSpPr>
          <p:nvPr>
            <p:ph type="title"/>
          </p:nvPr>
        </p:nvSpPr>
        <p:spPr/>
        <p:txBody>
          <a:bodyPr/>
          <a:lstStyle/>
          <a:p>
            <a:r>
              <a:rPr lang="tr-TR"/>
              <a:t>İki Tip Ürün</a:t>
            </a:r>
          </a:p>
        </p:txBody>
      </p:sp>
    </p:spTree>
    <p:extLst>
      <p:ext uri="{BB962C8B-B14F-4D97-AF65-F5344CB8AC3E}">
        <p14:creationId xmlns:p14="http://schemas.microsoft.com/office/powerpoint/2010/main" val="2120770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11C4A3-7474-7E97-B713-21B58D41EB8E}"/>
              </a:ext>
            </a:extLst>
          </p:cNvPr>
          <p:cNvSpPr>
            <a:spLocks noGrp="1"/>
          </p:cNvSpPr>
          <p:nvPr>
            <p:ph idx="1"/>
          </p:nvPr>
        </p:nvSpPr>
        <p:spPr/>
        <p:txBody>
          <a:bodyPr/>
          <a:lstStyle/>
          <a:p>
            <a:r>
              <a:rPr lang="tr-TR">
                <a:effectLst/>
              </a:rPr>
              <a:t>Gapco firması üç ürün üretmektedir ve bunlara ilişkin işçilik ve malzeme gereksinimleriyle, her bir üründen elde edilen kar tabloda görülmektedir.</a:t>
            </a:r>
          </a:p>
          <a:p>
            <a:endParaRPr lang="tr-TR"/>
          </a:p>
          <a:p>
            <a:r>
              <a:rPr lang="tr-TR">
                <a:effectLst/>
              </a:rPr>
              <a:t>Firma üretimini iki atölyesinde yapabilir ve bunlara ilişkin kapasiteler ilgili tabloda verilmiştir. Üretim hangi atölyede yapılmalıdır?</a:t>
            </a:r>
            <a:endParaRPr lang="tr-TR"/>
          </a:p>
          <a:p>
            <a:endParaRPr lang="tr-TR"/>
          </a:p>
        </p:txBody>
      </p:sp>
      <p:sp>
        <p:nvSpPr>
          <p:cNvPr id="3" name="Başlık 2">
            <a:extLst>
              <a:ext uri="{FF2B5EF4-FFF2-40B4-BE49-F238E27FC236}">
                <a16:creationId xmlns:a16="http://schemas.microsoft.com/office/drawing/2014/main" id="{27191E22-2815-0651-CD11-27B444DB9023}"/>
              </a:ext>
            </a:extLst>
          </p:cNvPr>
          <p:cNvSpPr>
            <a:spLocks noGrp="1"/>
          </p:cNvSpPr>
          <p:nvPr>
            <p:ph type="title"/>
          </p:nvPr>
        </p:nvSpPr>
        <p:spPr/>
        <p:txBody>
          <a:bodyPr/>
          <a:lstStyle/>
          <a:p>
            <a:r>
              <a:rPr lang="tr-TR"/>
              <a:t>Gapco</a:t>
            </a:r>
          </a:p>
        </p:txBody>
      </p:sp>
      <p:pic>
        <p:nvPicPr>
          <p:cNvPr id="5" name="Resim 4">
            <a:extLst>
              <a:ext uri="{FF2B5EF4-FFF2-40B4-BE49-F238E27FC236}">
                <a16:creationId xmlns:a16="http://schemas.microsoft.com/office/drawing/2014/main" id="{6B104CF0-7987-17C2-F1AF-CF1F74E0B2D7}"/>
              </a:ext>
            </a:extLst>
          </p:cNvPr>
          <p:cNvPicPr>
            <a:picLocks noChangeAspect="1"/>
          </p:cNvPicPr>
          <p:nvPr/>
        </p:nvPicPr>
        <p:blipFill>
          <a:blip r:embed="rId2"/>
          <a:stretch>
            <a:fillRect/>
          </a:stretch>
        </p:blipFill>
        <p:spPr>
          <a:xfrm>
            <a:off x="1119183" y="3467539"/>
            <a:ext cx="2613075" cy="122512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B15B7658-76E8-9383-F739-EF44984143D4}"/>
              </a:ext>
            </a:extLst>
          </p:cNvPr>
          <p:cNvPicPr>
            <a:picLocks noChangeAspect="1"/>
          </p:cNvPicPr>
          <p:nvPr/>
        </p:nvPicPr>
        <p:blipFill>
          <a:blip r:embed="rId3"/>
          <a:stretch>
            <a:fillRect/>
          </a:stretch>
        </p:blipFill>
        <p:spPr>
          <a:xfrm>
            <a:off x="4828873" y="3467539"/>
            <a:ext cx="2872572" cy="1098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3040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42A0D47-E20A-F5E1-906E-5E987A3D38AA}"/>
                  </a:ext>
                </a:extLst>
              </p:cNvPr>
              <p:cNvSpPr>
                <a:spLocks noGrp="1"/>
              </p:cNvSpPr>
              <p:nvPr>
                <p:ph idx="1"/>
              </p:nvPr>
            </p:nvSpPr>
            <p:spPr/>
            <p: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=25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a:p>
            </p:txBody>
          </p:sp>
        </mc:Choice>
        <mc:Fallback xmlns="">
          <p:sp>
            <p:nvSpPr>
              <p:cNvPr id="2" name="İçerik Yer Tutucusu 1">
                <a:extLst>
                  <a:ext uri="{FF2B5EF4-FFF2-40B4-BE49-F238E27FC236}">
                    <a16:creationId xmlns:a16="http://schemas.microsoft.com/office/drawing/2014/main" id="{A42A0D47-E20A-F5E1-906E-5E987A3D38A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FE220857-2EC4-9A99-1A6A-8D911CA2892E}"/>
              </a:ext>
            </a:extLst>
          </p:cNvPr>
          <p:cNvSpPr>
            <a:spLocks noGrp="1"/>
          </p:cNvSpPr>
          <p:nvPr>
            <p:ph type="title"/>
          </p:nvPr>
        </p:nvSpPr>
        <p:spPr/>
        <p:txBody>
          <a:bodyPr/>
          <a:lstStyle/>
          <a:p>
            <a:r>
              <a:rPr lang="tr-TR"/>
              <a:t>Gapco</a:t>
            </a:r>
          </a:p>
        </p:txBody>
      </p:sp>
    </p:spTree>
    <p:extLst>
      <p:ext uri="{BB962C8B-B14F-4D97-AF65-F5344CB8AC3E}">
        <p14:creationId xmlns:p14="http://schemas.microsoft.com/office/powerpoint/2010/main" val="260360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87BBEB-EE11-9263-9DBA-E99BC0F36EF0}"/>
                  </a:ext>
                </a:extLst>
              </p:cNvPr>
              <p:cNvSpPr>
                <a:spLocks noGrp="1"/>
              </p:cNvSpPr>
              <p:nvPr>
                <p:ph idx="1"/>
              </p:nvPr>
            </p:nvSpPr>
            <p:spPr/>
            <p:txBody>
              <a:bodyPr/>
              <a:lstStyle/>
              <a:p>
                <a:r>
                  <a:rPr lang="tr-TR">
                    <a:effectLst/>
                  </a:rPr>
                  <a:t>Aşağıdaki modeli çözünüz;</a:t>
                </a:r>
              </a:p>
              <a:p>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𝑀𝑎𝑘𝑠</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𝑍</m:t>
                      </m:r>
                      <m: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e>
                      </m:d>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Mutlak değerli ifadeyi aşağıdaki gibi dönüştürelim;</a:t>
                </a:r>
              </a:p>
              <a:p>
                <a:pPr>
                  <a:lnSpc>
                    <a:spcPct val="107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1800" i="1" kern="100" smtClean="0">
                              <a:effectLst/>
                              <a:latin typeface="Cambria Math" panose="02040503050406030204" pitchFamily="18" charset="0"/>
                              <a:cs typeface="Times New Roman" panose="02020603050405020304" pitchFamily="18" charset="0"/>
                            </a:rPr>
                          </m:ctrlPr>
                        </m:dPr>
                        <m:e>
                          <m:eqArr>
                            <m:eqArrPr>
                              <m:ctrlPr>
                                <a:rPr lang="tr-TR" sz="1800" i="1" kern="100" smtClean="0">
                                  <a:effectLst/>
                                  <a:latin typeface="Cambria Math" panose="02040503050406030204" pitchFamily="18" charset="0"/>
                                  <a:cs typeface="Times New Roman" panose="02020603050405020304" pitchFamily="18" charset="0"/>
                                </a:rPr>
                              </m:ctrlPr>
                            </m:eqArrPr>
                            <m:e>
                              <m:sSub>
                                <m:sSubPr>
                                  <m:ctrlPr>
                                    <a:rPr lang="tr-TR" sz="180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m:t>
                                  </m:r>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1</m:t>
                                  </m:r>
                                </m:sub>
                              </m:sSub>
                              <m:r>
                                <a:rPr lang="tr-TR" sz="1800" b="0" i="1" kern="100" smtClean="0">
                                  <a:effectLst/>
                                  <a:latin typeface="Cambria Math" panose="02040503050406030204" pitchFamily="18" charset="0"/>
                                  <a:cs typeface="Times New Roman" panose="02020603050405020304" pitchFamily="18" charset="0"/>
                                </a:rPr>
                                <m:t>+10</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2</m:t>
                                  </m:r>
                                </m:sub>
                              </m:sSub>
                              <m:r>
                                <a:rPr lang="tr-TR" sz="1800" b="0" i="1" kern="100" smtClean="0">
                                  <a:effectLst/>
                                  <a:latin typeface="Cambria Math" panose="02040503050406030204" pitchFamily="18" charset="0"/>
                                  <a:cs typeface="Times New Roman" panose="02020603050405020304" pitchFamily="18" charset="0"/>
                                </a:rPr>
                                <m:t>−3</m:t>
                              </m:r>
                              <m:sSub>
                                <m:sSubPr>
                                  <m:ctrlPr>
                                    <a:rPr lang="tr-TR" sz="1800" b="0" i="1" kern="100" smtClean="0">
                                      <a:effectLst/>
                                      <a:latin typeface="Cambria Math" panose="02040503050406030204" pitchFamily="18" charset="0"/>
                                      <a:cs typeface="Times New Roman" panose="02020603050405020304" pitchFamily="18" charset="0"/>
                                    </a:rPr>
                                  </m:ctrlPr>
                                </m:sSubPr>
                                <m:e>
                                  <m:r>
                                    <a:rPr lang="tr-TR" sz="1800" b="0" i="1" kern="100" smtClean="0">
                                      <a:effectLst/>
                                      <a:latin typeface="Cambria Math" panose="02040503050406030204" pitchFamily="18" charset="0"/>
                                      <a:cs typeface="Times New Roman" panose="02020603050405020304" pitchFamily="18" charset="0"/>
                                    </a:rPr>
                                    <m:t>𝑥</m:t>
                                  </m:r>
                                </m:e>
                                <m:sub>
                                  <m:r>
                                    <a:rPr lang="tr-TR" sz="1800" b="0" i="1" kern="100" smtClean="0">
                                      <a:effectLst/>
                                      <a:latin typeface="Cambria Math" panose="02040503050406030204" pitchFamily="18" charset="0"/>
                                      <a:cs typeface="Times New Roman" panose="02020603050405020304" pitchFamily="18" charset="0"/>
                                    </a:rPr>
                                    <m:t>3</m:t>
                                  </m:r>
                                </m:sub>
                              </m:sSub>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e>
                            <m:e>
                              <m:r>
                                <a:rPr lang="tr-TR" sz="1800" b="0" i="1" kern="100" smtClean="0">
                                  <a:effectLst/>
                                  <a:latin typeface="Cambria Math" panose="02040503050406030204" pitchFamily="18" charset="0"/>
                                  <a:ea typeface="Cambria Math" panose="02040503050406030204" pitchFamily="18" charset="0"/>
                                  <a:cs typeface="Times New Roman" panose="02020603050405020304" pitchFamily="18" charset="0"/>
                                </a:rPr>
                                <m:t>𝑣𝑒𝑦𝑎</m:t>
                              </m:r>
                            </m:e>
                            <m:e>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m:t>
                                  </m:r>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1</m:t>
                                  </m:r>
                                </m:sub>
                              </m:sSub>
                              <m:r>
                                <a:rPr lang="tr-TR" sz="1800" kern="100">
                                  <a:latin typeface="Cambria Math" panose="02040503050406030204" pitchFamily="18" charset="0"/>
                                  <a:cs typeface="Times New Roman" panose="02020603050405020304" pitchFamily="18" charset="0"/>
                                </a:rPr>
                                <m:t>+10</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2</m:t>
                                  </m:r>
                                </m:sub>
                              </m:sSub>
                              <m:r>
                                <a:rPr lang="tr-TR" sz="1800" kern="100">
                                  <a:latin typeface="Cambria Math" panose="02040503050406030204" pitchFamily="18" charset="0"/>
                                  <a:cs typeface="Times New Roman" panose="02020603050405020304" pitchFamily="18" charset="0"/>
                                </a:rPr>
                                <m:t>−3</m:t>
                              </m:r>
                              <m:sSub>
                                <m:sSubPr>
                                  <m:ctrlPr>
                                    <a:rPr lang="tr-TR" sz="1800" i="1" kern="100">
                                      <a:latin typeface="Cambria Math" panose="02040503050406030204" pitchFamily="18" charset="0"/>
                                      <a:cs typeface="Times New Roman" panose="02020603050405020304" pitchFamily="18" charset="0"/>
                                    </a:rPr>
                                  </m:ctrlPr>
                                </m:sSubPr>
                                <m:e>
                                  <m:r>
                                    <a:rPr lang="tr-TR" sz="1800" kern="100">
                                      <a:latin typeface="Cambria Math" panose="02040503050406030204" pitchFamily="18" charset="0"/>
                                      <a:cs typeface="Times New Roman" panose="02020603050405020304" pitchFamily="18" charset="0"/>
                                    </a:rPr>
                                    <m:t>𝑥</m:t>
                                  </m:r>
                                </m:e>
                                <m:sub>
                                  <m:r>
                                    <a:rPr lang="tr-TR" sz="1800" kern="100">
                                      <a:latin typeface="Cambria Math" panose="02040503050406030204" pitchFamily="18" charset="0"/>
                                      <a:cs typeface="Times New Roman" panose="02020603050405020304" pitchFamily="18" charset="0"/>
                                    </a:rPr>
                                    <m:t>3</m:t>
                                  </m:r>
                                </m:sub>
                              </m:sSub>
                              <m:r>
                                <a:rPr lang="tr-TR" sz="18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800" kern="100">
                                  <a:latin typeface="Cambria Math" panose="02040503050406030204" pitchFamily="18" charset="0"/>
                                  <a:ea typeface="Cambria Math" panose="02040503050406030204" pitchFamily="18" charset="0"/>
                                  <a:cs typeface="Times New Roman" panose="02020603050405020304" pitchFamily="18" charset="0"/>
                                </a:rPr>
                                <m:t>15</m:t>
                              </m:r>
                            </m:e>
                          </m:eqArr>
                        </m:e>
                      </m:d>
                    </m:oMath>
                  </m:oMathPara>
                </a14:m>
                <a:endParaRPr lang="tr-TR" sz="1800" kern="100">
                  <a:effectLst/>
                  <a:latin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gn="ctr"/>
                <a14:m>
                  <m:oMath xmlns:m="http://schemas.openxmlformats.org/officeDocument/2006/math">
                    <m:sSub>
                      <m:sSubPr>
                        <m:ctrlPr>
                          <a:rPr lang="tr-TR" sz="160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m:t>
                        </m:r>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1</m:t>
                        </m:r>
                      </m:sub>
                    </m:sSub>
                    <m:r>
                      <a:rPr lang="tr-TR" sz="1600" b="0" i="1" kern="100" smtClean="0">
                        <a:effectLst/>
                        <a:latin typeface="Cambria Math" panose="02040503050406030204" pitchFamily="18" charset="0"/>
                        <a:cs typeface="Times New Roman" panose="02020603050405020304" pitchFamily="18" charset="0"/>
                      </a:rPr>
                      <m:t>+10</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2</m:t>
                        </m:r>
                      </m:sub>
                    </m:sSub>
                    <m:r>
                      <a:rPr lang="tr-TR" sz="1600" b="0" i="1" kern="100" smtClean="0">
                        <a:effectLst/>
                        <a:latin typeface="Cambria Math" panose="02040503050406030204" pitchFamily="18" charset="0"/>
                        <a:cs typeface="Times New Roman" panose="02020603050405020304" pitchFamily="18" charset="0"/>
                      </a:rPr>
                      <m:t>−3</m:t>
                    </m:r>
                    <m:sSub>
                      <m:sSubPr>
                        <m:ctrlPr>
                          <a:rPr lang="tr-TR" sz="1600" b="0" i="1" kern="100" smtClean="0">
                            <a:effectLst/>
                            <a:latin typeface="Cambria Math" panose="02040503050406030204" pitchFamily="18" charset="0"/>
                            <a:cs typeface="Times New Roman" panose="02020603050405020304" pitchFamily="18" charset="0"/>
                          </a:rPr>
                        </m:ctrlPr>
                      </m:sSubPr>
                      <m:e>
                        <m:r>
                          <a:rPr lang="tr-TR" sz="1600" b="0" i="1" kern="100" smtClean="0">
                            <a:effectLst/>
                            <a:latin typeface="Cambria Math" panose="02040503050406030204" pitchFamily="18" charset="0"/>
                            <a:cs typeface="Times New Roman" panose="02020603050405020304" pitchFamily="18" charset="0"/>
                          </a:rPr>
                          <m:t>𝑥</m:t>
                        </m:r>
                      </m:e>
                      <m:sub>
                        <m:r>
                          <a:rPr lang="tr-TR" sz="1600" b="0" i="1" kern="100" smtClean="0">
                            <a:effectLst/>
                            <a:latin typeface="Cambria Math" panose="02040503050406030204" pitchFamily="18" charset="0"/>
                            <a:cs typeface="Times New Roman" panose="02020603050405020304" pitchFamily="18" charset="0"/>
                          </a:rPr>
                          <m:t>3</m:t>
                        </m:r>
                      </m:sub>
                    </m:sSub>
                    <m:r>
                      <a:rPr lang="tr-TR" sz="1600" b="0" i="1" kern="100" smtClean="0">
                        <a:effectLst/>
                        <a:latin typeface="Cambria Math" panose="02040503050406030204" pitchFamily="18" charset="0"/>
                        <a:ea typeface="Cambria Math" panose="02040503050406030204" pitchFamily="18" charset="0"/>
                        <a:cs typeface="Times New Roman" panose="02020603050405020304" pitchFamily="18" charset="0"/>
                      </a:rPr>
                      <m:t>≥15</m:t>
                    </m:r>
                  </m:oMath>
                </a14:m>
                <a:r>
                  <a:rPr lang="tr-TR"/>
                  <a:t>-My</a:t>
                </a:r>
              </a:p>
              <a:p>
                <a:pPr/>
                <a14:m>
                  <m:oMathPara xmlns:m="http://schemas.openxmlformats.org/officeDocument/2006/math">
                    <m:oMathParaPr>
                      <m:jc m:val="centerGroup"/>
                    </m:oMathParaPr>
                    <m:oMath xmlns:m="http://schemas.openxmlformats.org/officeDocument/2006/math">
                      <m:sSub>
                        <m:sSubPr>
                          <m:ctrlPr>
                            <a:rPr lang="tr-TR" sz="1600" i="1" kern="100" smtClean="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m:t>
                          </m:r>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1</m:t>
                          </m:r>
                        </m:sub>
                      </m:sSub>
                      <m:r>
                        <a:rPr lang="tr-TR" sz="1600" kern="100">
                          <a:latin typeface="Cambria Math" panose="02040503050406030204" pitchFamily="18" charset="0"/>
                          <a:cs typeface="Times New Roman" panose="02020603050405020304" pitchFamily="18" charset="0"/>
                        </a:rPr>
                        <m:t>+10</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2</m:t>
                          </m:r>
                        </m:sub>
                      </m:sSub>
                      <m:r>
                        <a:rPr lang="tr-TR" sz="1600" kern="100">
                          <a:latin typeface="Cambria Math" panose="02040503050406030204" pitchFamily="18" charset="0"/>
                          <a:cs typeface="Times New Roman" panose="02020603050405020304" pitchFamily="18" charset="0"/>
                        </a:rPr>
                        <m:t>−3</m:t>
                      </m:r>
                      <m:sSub>
                        <m:sSubPr>
                          <m:ctrlPr>
                            <a:rPr lang="tr-TR" sz="1600" i="1" kern="100">
                              <a:latin typeface="Cambria Math" panose="02040503050406030204" pitchFamily="18" charset="0"/>
                              <a:cs typeface="Times New Roman" panose="02020603050405020304" pitchFamily="18" charset="0"/>
                            </a:rPr>
                          </m:ctrlPr>
                        </m:sSubPr>
                        <m:e>
                          <m:r>
                            <a:rPr lang="tr-TR" sz="1600" kern="100">
                              <a:latin typeface="Cambria Math" panose="02040503050406030204" pitchFamily="18" charset="0"/>
                              <a:cs typeface="Times New Roman" panose="02020603050405020304" pitchFamily="18" charset="0"/>
                            </a:rPr>
                            <m:t>𝑥</m:t>
                          </m:r>
                        </m:e>
                        <m:sub>
                          <m:r>
                            <a:rPr lang="tr-TR" sz="1600" kern="100">
                              <a:latin typeface="Cambria Math" panose="02040503050406030204" pitchFamily="18" charset="0"/>
                              <a:cs typeface="Times New Roman" panose="02020603050405020304" pitchFamily="18" charset="0"/>
                            </a:rPr>
                            <m:t>3</m:t>
                          </m:r>
                        </m:sub>
                      </m:sSub>
                      <m:r>
                        <a:rPr lang="tr-TR" sz="16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kern="100">
                          <a:latin typeface="Cambria Math" panose="02040503050406030204" pitchFamily="18" charset="0"/>
                          <a:ea typeface="Cambria Math" panose="02040503050406030204" pitchFamily="18" charset="0"/>
                          <a:cs typeface="Times New Roman" panose="02020603050405020304" pitchFamily="18" charset="0"/>
                        </a:rPr>
                        <m:t>15</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𝑀</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(1−</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𝑦</m:t>
                      </m:r>
                      <m:r>
                        <a:rPr lang="tr-TR" sz="1600" b="0" i="1" kern="10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87BBEB-EE11-9263-9DBA-E99BC0F36EF0}"/>
                  </a:ext>
                </a:extLst>
              </p:cNvPr>
              <p:cNvSpPr>
                <a:spLocks noGrp="1" noRot="1" noChangeAspect="1" noMove="1" noResize="1" noEditPoints="1" noAdjustHandles="1" noChangeArrowheads="1" noChangeShapeType="1" noTextEdit="1"/>
              </p:cNvSpPr>
              <p:nvPr>
                <p:ph idx="1"/>
              </p:nvPr>
            </p:nvSpPr>
            <p:spPr>
              <a:blipFill>
                <a:blip r:embed="rId2"/>
                <a:stretch>
                  <a:fillRect l="-653"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A43B992-21CC-5C95-D1FB-7A40A3CBB260}"/>
              </a:ext>
            </a:extLst>
          </p:cNvPr>
          <p:cNvSpPr>
            <a:spLocks noGrp="1"/>
          </p:cNvSpPr>
          <p:nvPr>
            <p:ph type="title"/>
          </p:nvPr>
        </p:nvSpPr>
        <p:spPr/>
        <p:txBody>
          <a:bodyPr/>
          <a:lstStyle/>
          <a:p>
            <a:r>
              <a:rPr lang="tr-TR"/>
              <a:t>Mutlak Değerli Kısıt</a:t>
            </a:r>
          </a:p>
        </p:txBody>
      </p:sp>
    </p:spTree>
    <p:extLst>
      <p:ext uri="{BB962C8B-B14F-4D97-AF65-F5344CB8AC3E}">
        <p14:creationId xmlns:p14="http://schemas.microsoft.com/office/powerpoint/2010/main" val="3168216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12966C0-52EF-2D2C-8053-DF1B173D4C4E}"/>
                  </a:ext>
                </a:extLst>
              </p:cNvPr>
              <p:cNvSpPr>
                <a:spLocks noGrp="1"/>
              </p:cNvSpPr>
              <p:nvPr>
                <p:ph idx="1"/>
              </p:nvPr>
            </p:nvSpPr>
            <p:spPr/>
            <p:txBody>
              <a:bodyPr/>
              <a:lstStyle/>
              <a:p>
                <a:pPr>
                  <a:buFont typeface="Arial" panose="020B0604020202020204" pitchFamily="34" charset="0"/>
                  <a:buChar char="•"/>
                </a:pPr>
                <a:r>
                  <a:rPr lang="tr-TR">
                    <a:effectLst/>
                  </a:rPr>
                  <a:t>Sevgi hastanesinde altı tip cerrahi operasyon gerçekleştirilmektedir. Her cerrahın yapmaya yetkili olduğu ameliyat türleri tabloda X ile işaretlenmiştir. Cerrah 1 ve Cerrah 2'nin birbirinden hoşlanmadığını ve aynı anda görevde olamayacağını varsayalım. Çözümü, hastanenin her türlü ameliyatı yapabilmesi için gereken minimum sayıda cerrahı belirleyecek bir tam sayılı programlama modeli oluşturun.</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𝑖</m:t>
                        </m:r>
                      </m:sub>
                    </m:sSub>
                  </m:oMath>
                </a14:m>
                <a:r>
                  <a:rPr lang="tr-TR">
                    <a:effectLst/>
                  </a:rPr>
                  <a:t> i. cerrahın seçilip seçilmediğini göstermek üzere,</a:t>
                </a:r>
                <a:endParaRPr lang="tr-TR"/>
              </a:p>
              <a:p>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oMath>
                  </m:oMathPara>
                </a14:m>
                <a:endParaRPr lang="tr-TR">
                  <a:effectLst/>
                </a:endParaRPr>
              </a:p>
              <a:p>
                <a:endParaRPr lang="tr-TR">
                  <a:effectLst/>
                </a:endParaRPr>
              </a:p>
              <a:p>
                <a:pPr>
                  <a:lnSpc>
                    <a:spcPct val="100000"/>
                  </a:lnSpc>
                </a:pPr>
                <a:r>
                  <a:rPr lang="tr-TR" altLang="en-US"/>
                  <a:t>       </a:t>
                </a:r>
                <a14:m>
                  <m:oMath xmlns:m="http://schemas.openxmlformats.org/officeDocument/2006/math">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1</m:t>
                        </m:r>
                      </m:sub>
                    </m:sSub>
                    <m:r>
                      <a:rPr lang="tr-TR" altLang="en-US">
                        <a:latin typeface="Cambria Math" panose="02040503050406030204" pitchFamily="18" charset="0"/>
                      </a:rPr>
                      <m:t>+ </m:t>
                    </m:r>
                    <m:sSub>
                      <m:sSubPr>
                        <m:ctrlPr>
                          <a:rPr lang="tr-TR" altLang="en-US" i="1">
                            <a:latin typeface="Cambria Math" panose="02040503050406030204" pitchFamily="18" charset="0"/>
                          </a:rPr>
                        </m:ctrlPr>
                      </m:sSubPr>
                      <m:e>
                        <m:r>
                          <a:rPr lang="tr-TR" altLang="en-US">
                            <a:latin typeface="Cambria Math" panose="02040503050406030204" pitchFamily="18" charset="0"/>
                          </a:rPr>
                          <m:t>𝑆</m:t>
                        </m:r>
                      </m:e>
                      <m:sub>
                        <m:r>
                          <a:rPr lang="tr-TR" altLang="en-US">
                            <a:latin typeface="Cambria Math" panose="02040503050406030204" pitchFamily="18" charset="0"/>
                          </a:rPr>
                          <m:t>4</m:t>
                        </m:r>
                      </m:sub>
                    </m:sSub>
                    <m:r>
                      <a:rPr lang="tr-TR" altLang="en-US">
                        <a:latin typeface="Cambria Math" panose="02040503050406030204" pitchFamily="18" charset="0"/>
                      </a:rPr>
                      <m:t>≥1, </m:t>
                    </m:r>
                    <m:r>
                      <a:rPr lang="tr-TR" altLang="en-US">
                        <a:latin typeface="Cambria Math" panose="02040503050406030204" pitchFamily="18" charset="0"/>
                      </a:rPr>
                      <m:t>𝑂𝑝𝑒𝑟𝑎𝑠𝑦𝑜𝑛</m:t>
                    </m:r>
                    <m:r>
                      <a:rPr lang="tr-TR" altLang="en-US">
                        <a:latin typeface="Cambria Math" panose="02040503050406030204" pitchFamily="18" charset="0"/>
                      </a:rPr>
                      <m:t> 1</m:t>
                    </m:r>
                  </m:oMath>
                </a14:m>
                <a:r>
                  <a:rPr lang="tr-TR" dirty="0">
                    <a:effectLst/>
                  </a:rPr>
                  <a:t> </a:t>
                </a: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5</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2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3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4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6</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5 </m:t>
                      </m:r>
                    </m:oMath>
                  </m:oMathPara>
                </a14:m>
                <a:endParaRPr lang="tr-TR" dirty="0">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≥1, </m:t>
                      </m:r>
                      <m:r>
                        <a:rPr lang="tr-TR" i="1" smtClean="0">
                          <a:effectLst/>
                          <a:latin typeface="Cambria Math" panose="02040503050406030204" pitchFamily="18" charset="0"/>
                        </a:rPr>
                        <m:t>𝑂𝑝𝑒𝑟𝑎𝑠𝑦𝑜𝑛</m:t>
                      </m:r>
                      <m:r>
                        <a:rPr lang="tr-TR" i="1" smtClean="0">
                          <a:effectLst/>
                          <a:latin typeface="Cambria Math" panose="02040503050406030204" pitchFamily="18" charset="0"/>
                        </a:rPr>
                        <m:t> 6 </m:t>
                      </m:r>
                    </m:oMath>
                  </m:oMathPara>
                </a14:m>
                <a:endParaRPr lang="tr-TR" dirty="0">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𝑆</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1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a:rPr lang="tr-TR" i="1" smtClean="0">
                          <a:effectLst/>
                          <a:latin typeface="Cambria Math" panose="02040503050406030204" pitchFamily="18" charset="0"/>
                        </a:rPr>
                        <m:t>𝐶𝑒𝑟𝑟𝑎h</m:t>
                      </m:r>
                      <m:r>
                        <a:rPr lang="tr-TR" i="1" smtClean="0">
                          <a:effectLst/>
                          <a:latin typeface="Cambria Math" panose="02040503050406030204" pitchFamily="18" charset="0"/>
                        </a:rPr>
                        <m:t> 2 </m:t>
                      </m:r>
                      <m:r>
                        <a:rPr lang="tr-TR" i="1" smtClean="0">
                          <a:effectLst/>
                          <a:latin typeface="Cambria Math" panose="02040503050406030204" pitchFamily="18" charset="0"/>
                        </a:rPr>
                        <m:t>𝑏𝑖𝑟𝑏𝑖𝑟𝑙𝑒𝑟𝑖𝑛𝑖</m:t>
                      </m:r>
                      <m:r>
                        <a:rPr lang="tr-TR" i="1" smtClean="0">
                          <a:effectLst/>
                          <a:latin typeface="Cambria Math" panose="02040503050406030204" pitchFamily="18" charset="0"/>
                        </a:rPr>
                        <m:t> </m:t>
                      </m:r>
                      <m:r>
                        <a:rPr lang="tr-TR" i="1" smtClean="0">
                          <a:effectLst/>
                          <a:latin typeface="Cambria Math" panose="02040503050406030204" pitchFamily="18" charset="0"/>
                        </a:rPr>
                        <m:t>𝑠𝑒𝑣𝑚𝑖𝑦𝑜𝑟</m:t>
                      </m:r>
                    </m:oMath>
                  </m:oMathPara>
                </a14:m>
                <a:endParaRPr lang="tr-TR" dirty="0"/>
              </a:p>
              <a:p>
                <a:endParaRPr lang="tr-TR" dirty="0"/>
              </a:p>
            </p:txBody>
          </p:sp>
        </mc:Choice>
        <mc:Fallback xmlns="">
          <p:sp>
            <p:nvSpPr>
              <p:cNvPr id="2" name="İçerik Yer Tutucusu 1">
                <a:extLst>
                  <a:ext uri="{FF2B5EF4-FFF2-40B4-BE49-F238E27FC236}">
                    <a16:creationId xmlns:a16="http://schemas.microsoft.com/office/drawing/2014/main" id="{A12966C0-52EF-2D2C-8053-DF1B173D4C4E}"/>
                  </a:ext>
                </a:extLst>
              </p:cNvPr>
              <p:cNvSpPr>
                <a:spLocks noGrp="1" noRot="1" noChangeAspect="1" noMove="1" noResize="1" noEditPoints="1" noAdjustHandles="1" noChangeArrowheads="1" noChangeShapeType="1" noTextEdit="1"/>
              </p:cNvSpPr>
              <p:nvPr>
                <p:ph idx="1"/>
              </p:nvPr>
            </p:nvSpPr>
            <p:spPr>
              <a:blipFill>
                <a:blip r:embed="rId2"/>
                <a:stretch>
                  <a:fillRect l="-290" t="-375" r="-36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51B2710-3FB3-C67C-9029-662D8C5F4EEA}"/>
              </a:ext>
            </a:extLst>
          </p:cNvPr>
          <p:cNvSpPr>
            <a:spLocks noGrp="1"/>
          </p:cNvSpPr>
          <p:nvPr>
            <p:ph type="title"/>
          </p:nvPr>
        </p:nvSpPr>
        <p:spPr/>
        <p:txBody>
          <a:bodyPr/>
          <a:lstStyle/>
          <a:p>
            <a:r>
              <a:rPr lang="tr-TR"/>
              <a:t>Sevgi Hastanesi</a:t>
            </a:r>
          </a:p>
        </p:txBody>
      </p:sp>
      <p:pic>
        <p:nvPicPr>
          <p:cNvPr id="5" name="Resim 4">
            <a:extLst>
              <a:ext uri="{FF2B5EF4-FFF2-40B4-BE49-F238E27FC236}">
                <a16:creationId xmlns:a16="http://schemas.microsoft.com/office/drawing/2014/main" id="{273F9651-915D-DC07-8695-73C8CFCDF9F8}"/>
              </a:ext>
            </a:extLst>
          </p:cNvPr>
          <p:cNvPicPr>
            <a:picLocks noChangeAspect="1"/>
          </p:cNvPicPr>
          <p:nvPr/>
        </p:nvPicPr>
        <p:blipFill>
          <a:blip r:embed="rId3"/>
          <a:stretch>
            <a:fillRect/>
          </a:stretch>
        </p:blipFill>
        <p:spPr>
          <a:xfrm>
            <a:off x="5796136" y="2780928"/>
            <a:ext cx="2755950" cy="1689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206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9814465-04CA-D12A-FDEB-ECEF2FAF0B00}"/>
              </a:ext>
            </a:extLst>
          </p:cNvPr>
          <p:cNvSpPr>
            <a:spLocks noGrp="1"/>
          </p:cNvSpPr>
          <p:nvPr>
            <p:ph idx="1"/>
          </p:nvPr>
        </p:nvSpPr>
        <p:spPr/>
        <p:txBody>
          <a:bodyPr/>
          <a:lstStyle/>
          <a:p>
            <a:r>
              <a:rPr lang="tr-TR"/>
              <a:t>Modelin çözümünden;</a:t>
            </a:r>
          </a:p>
          <a:p>
            <a:pPr marL="0" indent="0"/>
            <a:r>
              <a:rPr lang="tr-TR"/>
              <a:t>x1=2.44; x2=3.26 ve Z= 14.66 bulunur.</a:t>
            </a:r>
          </a:p>
          <a:p>
            <a:pPr marL="0" indent="0"/>
            <a:endParaRPr lang="tr-TR"/>
          </a:p>
          <a:p>
            <a:pPr marL="0" indent="0"/>
            <a:r>
              <a:rPr lang="tr-TR"/>
              <a:t>0.44 &gt; .26 olduğu için x1 ile başlanır.</a:t>
            </a:r>
          </a:p>
          <a:p>
            <a:pPr marL="0" indent="0"/>
            <a:r>
              <a:rPr lang="tr-TR"/>
              <a:t> </a:t>
            </a:r>
          </a:p>
          <a:p>
            <a:endParaRPr lang="tr-TR"/>
          </a:p>
        </p:txBody>
      </p:sp>
      <p:sp>
        <p:nvSpPr>
          <p:cNvPr id="3" name="Başlık 2">
            <a:extLst>
              <a:ext uri="{FF2B5EF4-FFF2-40B4-BE49-F238E27FC236}">
                <a16:creationId xmlns:a16="http://schemas.microsoft.com/office/drawing/2014/main" id="{BAD72193-9FA6-73A9-9227-D60446F39C32}"/>
              </a:ext>
            </a:extLst>
          </p:cNvPr>
          <p:cNvSpPr>
            <a:spLocks noGrp="1"/>
          </p:cNvSpPr>
          <p:nvPr>
            <p:ph type="title"/>
          </p:nvPr>
        </p:nvSpPr>
        <p:spPr/>
        <p:txBody>
          <a:bodyPr/>
          <a:lstStyle/>
          <a:p>
            <a:r>
              <a:rPr lang="tr-TR"/>
              <a:t>Dal ve Sınır Algoritması</a:t>
            </a:r>
          </a:p>
        </p:txBody>
      </p:sp>
      <p:pic>
        <p:nvPicPr>
          <p:cNvPr id="5" name="Picture 3">
            <a:extLst>
              <a:ext uri="{FF2B5EF4-FFF2-40B4-BE49-F238E27FC236}">
                <a16:creationId xmlns:a16="http://schemas.microsoft.com/office/drawing/2014/main" id="{7C5874C6-7ECC-4D4E-F4F9-AF6711F79736}"/>
              </a:ext>
            </a:extLst>
          </p:cNvPr>
          <p:cNvPicPr>
            <a:picLocks noChangeAspect="1"/>
          </p:cNvPicPr>
          <p:nvPr/>
        </p:nvPicPr>
        <p:blipFill>
          <a:blip r:embed="rId2"/>
          <a:stretch>
            <a:fillRect/>
          </a:stretch>
        </p:blipFill>
        <p:spPr>
          <a:xfrm>
            <a:off x="4355976" y="1628800"/>
            <a:ext cx="3333750" cy="2447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2204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6950F40-29C1-6762-5B0F-3EE6AA2AD620}"/>
                  </a:ext>
                </a:extLst>
              </p:cNvPr>
              <p:cNvSpPr>
                <a:spLocks noGrp="1"/>
              </p:cNvSpPr>
              <p:nvPr>
                <p:ph idx="1"/>
              </p:nvPr>
            </p:nvSpPr>
            <p:spPr/>
            <p:txBody>
              <a:bodyPr>
                <a:normAutofit/>
              </a:bodyPr>
              <a:lstStyle/>
              <a:p>
                <a:pPr>
                  <a:buFont typeface="Arial" panose="020B0604020202020204" pitchFamily="34" charset="0"/>
                  <a:buChar char="•"/>
                </a:pPr>
                <a:r>
                  <a:rPr lang="tr-TR">
                    <a:effectLst/>
                  </a:rPr>
                  <a:t>Doğru-Kesim Bıçak, mutfak bıçağı setleri üretmektedir. Bıçaklar üç farklı set olarak satılmaktadır. Temel Set 2 adet yardımcı bıçak ve 1 şef bıçağından oluşur. Normal Set 2 yardımcı bıçak, 1 şef bıçağı ve 1 ekmek bıçağından oluşur. Delüks Set 3 yardımcı bıçak, 1 şef bıçağı ve 1 ekmek bıçağından oluşur. Temel Sette 30 ₺, Normal Sette 40 ₺ ve Delüks Sette 60 ₺ kar edilmektedir. Fabrikada 800 yardımcı bıçak, 400 şef bıçağı ve 200 ekmek bıçağı bulunmaktadır. Tüm setlerin satıldığı varsayılarak, kârı maksimize etmek için eldeki bıçaklardan hangi setten kaç adet hazırlanmalıdır.</a:t>
                </a:r>
              </a:p>
              <a:p>
                <a:endParaRPr lang="tr-TR">
                  <a:effectLst/>
                </a:endParaRPr>
              </a:p>
              <a:p>
                <a:r>
                  <a:rPr lang="tr-TR">
                    <a:effectLst/>
                  </a:rPr>
                  <a:t>B: Temel bıçak setinden üretilecek miktarı, </a:t>
                </a:r>
              </a:p>
              <a:p>
                <a:pPr>
                  <a:lnSpc>
                    <a:spcPct val="100000"/>
                  </a:lnSpc>
                </a:pPr>
                <a:r>
                  <a:rPr lang="tr-TR">
                    <a:effectLst/>
                  </a:rPr>
                  <a:t>R: Normal bıçak setinden üretilecek miktarı, </a:t>
                </a:r>
              </a:p>
              <a:p>
                <a:r>
                  <a:rPr lang="tr-TR">
                    <a:effectLst/>
                  </a:rPr>
                  <a:t>D: Delüks bıçak setinden üretilecek miktarı,</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oMath>
                  </m:oMathPara>
                </a14:m>
                <a:endParaRPr lang="tr-TR">
                  <a:effectLst/>
                </a:endParaRPr>
              </a:p>
              <a:p>
                <a:pPr lvl="4"/>
                <a:r>
                  <a:rPr lang="tr-TR">
                    <a:effectLst/>
                  </a:rPr>
                  <a:t>2 B + 2 R + 3 D ≤ 800 Yardımcı bıçak kaynak kısıtı</a:t>
                </a:r>
              </a:p>
              <a:p>
                <a:pPr lvl="4"/>
                <a:r>
                  <a:rPr lang="tr-TR">
                    <a:effectLst/>
                  </a:rPr>
                  <a:t>B + R + D ≤ 400 Şef bıçağı kaynak kısıtı</a:t>
                </a:r>
              </a:p>
              <a:p>
                <a:pPr lvl="4"/>
                <a:r>
                  <a:rPr lang="tr-TR">
                    <a:effectLst/>
                  </a:rPr>
                  <a:t>R + D ≤ 200 Ekmek bıçağı kaynak kısıtı </a:t>
                </a:r>
              </a:p>
              <a:p>
                <a:pPr lvl="4"/>
                <a:r>
                  <a:rPr lang="tr-TR">
                    <a:effectLst/>
                  </a:rPr>
                  <a:t>B, R ve D ≥ 0, ve tam sayılı</a:t>
                </a:r>
                <a:endParaRPr lang="tr-TR"/>
              </a:p>
              <a:p>
                <a:endParaRPr lang="tr-TR"/>
              </a:p>
              <a:p>
                <a:endParaRPr lang="tr-TR"/>
              </a:p>
            </p:txBody>
          </p:sp>
        </mc:Choice>
        <mc:Fallback xmlns="">
          <p:sp>
            <p:nvSpPr>
              <p:cNvPr id="2" name="İçerik Yer Tutucusu 1">
                <a:extLst>
                  <a:ext uri="{FF2B5EF4-FFF2-40B4-BE49-F238E27FC236}">
                    <a16:creationId xmlns:a16="http://schemas.microsoft.com/office/drawing/2014/main" id="{86950F40-29C1-6762-5B0F-3EE6AA2AD620}"/>
                  </a:ext>
                </a:extLst>
              </p:cNvPr>
              <p:cNvSpPr>
                <a:spLocks noGrp="1" noRot="1" noChangeAspect="1" noMove="1" noResize="1" noEditPoints="1" noAdjustHandles="1" noChangeArrowheads="1" noChangeShapeType="1" noTextEdit="1"/>
              </p:cNvSpPr>
              <p:nvPr>
                <p:ph idx="1"/>
              </p:nvPr>
            </p:nvSpPr>
            <p:spPr>
              <a:blipFill>
                <a:blip r:embed="rId2"/>
                <a:stretch>
                  <a:fillRect l="-435"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046850D-BAB4-E8A7-AE32-5401EFC3669C}"/>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009880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7A2734B-077C-2E04-E67C-6A5FC215B0BF}"/>
                  </a:ext>
                </a:extLst>
              </p:cNvPr>
              <p:cNvSpPr>
                <a:spLocks noGrp="1"/>
              </p:cNvSpPr>
              <p:nvPr>
                <p:ph idx="1"/>
              </p:nvPr>
            </p:nvSpPr>
            <p:spPr/>
            <p:txBody>
              <a:bodyPr/>
              <a:lstStyle/>
              <a:p>
                <a:pPr>
                  <a:buFont typeface="Arial" panose="020B0604020202020204" pitchFamily="34" charset="0"/>
                  <a:buChar char="•"/>
                </a:pPr>
                <a:r>
                  <a:rPr lang="tr-TR">
                    <a:effectLst/>
                  </a:rPr>
                  <a:t>Ek olarak firma Temel bıçak seti (B) sabit üretim maliyetini 60 ₺, Normal bıçak seti (R) sabit üretim maliyetini 70 ₺ ve Delüks bıçak seti (D) üretim maliyetini 90 ₺ olarak belirlemiştir.</a:t>
                </a:r>
              </a:p>
              <a:p>
                <a:pPr>
                  <a:buFont typeface="Arial" panose="020B0604020202020204" pitchFamily="34" charset="0"/>
                  <a:buChar char="•"/>
                </a:pPr>
                <a:endParaRPr lang="tr-TR"/>
              </a:p>
              <a:p>
                <a:pPr marL="0" indent="0"/>
                <a14:m>
                  <m:oMathPara xmlns:m="http://schemas.openxmlformats.org/officeDocument/2006/math">
                    <m:oMathParaPr>
                      <m:jc m:val="centerGroup"/>
                    </m:oMathParaPr>
                    <m:oMath xmlns:m="http://schemas.openxmlformats.org/officeDocument/2006/math">
                      <m:r>
                        <a:rPr lang="fr-FR" i="1" smtClean="0">
                          <a:effectLst/>
                          <a:latin typeface="Cambria Math" panose="02040503050406030204" pitchFamily="18" charset="0"/>
                        </a:rPr>
                        <m:t>𝐵</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1</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𝑅</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2</m:t>
                          </m:r>
                        </m:sub>
                      </m:sSub>
                      <m:r>
                        <a:rPr lang="fr-FR" i="1" smtClean="0">
                          <a:effectLst/>
                          <a:latin typeface="Cambria Math" panose="02040503050406030204" pitchFamily="18" charset="0"/>
                        </a:rPr>
                        <m:t>, </m:t>
                      </m:r>
                      <m:r>
                        <m:rPr>
                          <m:lit/>
                        </m:rPr>
                        <a:rPr lang="fr-FR" i="1" smtClean="0">
                          <a:effectLst/>
                          <a:latin typeface="Cambria Math" panose="02040503050406030204" pitchFamily="18" charset="0"/>
                        </a:rPr>
                        <m:t> </m:t>
                      </m:r>
                      <m:r>
                        <a:rPr lang="fr-FR" i="1" smtClean="0">
                          <a:effectLst/>
                          <a:latin typeface="Cambria Math" panose="02040503050406030204" pitchFamily="18" charset="0"/>
                        </a:rPr>
                        <m:t>𝐷</m:t>
                      </m:r>
                      <m:r>
                        <a:rPr lang="fr-FR" i="1" smtClean="0">
                          <a:effectLst/>
                          <a:latin typeface="Cambria Math" panose="02040503050406030204" pitchFamily="18" charset="0"/>
                        </a:rPr>
                        <m:t> ≤</m:t>
                      </m:r>
                      <m:r>
                        <a:rPr lang="fr-FR" i="1" smtClean="0">
                          <a:effectLst/>
                          <a:latin typeface="Cambria Math" panose="02040503050406030204" pitchFamily="18" charset="0"/>
                        </a:rPr>
                        <m:t>𝑀</m:t>
                      </m:r>
                      <m:r>
                        <a:rPr lang="fr-FR" i="1" smtClean="0">
                          <a:effectLst/>
                          <a:latin typeface="Cambria Math" panose="02040503050406030204" pitchFamily="18" charset="0"/>
                        </a:rPr>
                        <m:t>×</m:t>
                      </m:r>
                      <m:sSub>
                        <m:sSubPr>
                          <m:ctrlPr>
                            <a:rPr lang="fr-FR" i="1" smtClean="0">
                              <a:effectLst/>
                              <a:latin typeface="Cambria Math" panose="02040503050406030204" pitchFamily="18" charset="0"/>
                            </a:rPr>
                          </m:ctrlPr>
                        </m:sSubPr>
                        <m:e>
                          <m:r>
                            <a:rPr lang="fr-FR" i="1" smtClean="0">
                              <a:effectLst/>
                              <a:latin typeface="Cambria Math" panose="02040503050406030204" pitchFamily="18" charset="0"/>
                            </a:rPr>
                            <m:t>𝑦</m:t>
                          </m:r>
                        </m:e>
                        <m:sub>
                          <m:r>
                            <a:rPr lang="fr-FR" i="1" smtClean="0">
                              <a:effectLst/>
                              <a:latin typeface="Cambria Math" panose="02040503050406030204" pitchFamily="18" charset="0"/>
                            </a:rPr>
                            <m:t>3</m:t>
                          </m:r>
                        </m:sub>
                      </m:sSub>
                    </m:oMath>
                  </m:oMathPara>
                </a14:m>
                <a:endParaRPr lang="tr-TR">
                  <a:effectLst/>
                </a:endParaRPr>
              </a:p>
              <a:p>
                <a:pPr marL="0" indent="0"/>
                <a:endParaRPr lang="tr-TR"/>
              </a:p>
              <a:p>
                <a:pPr marL="0" indent="0"/>
                <a14:m>
                  <m:oMathPara xmlns:m="http://schemas.openxmlformats.org/officeDocument/2006/math">
                    <m:oMathParaPr>
                      <m:jc m:val="centerGroup"/>
                    </m:oMathParaPr>
                    <m:oMath xmlns:m="http://schemas.openxmlformats.org/officeDocument/2006/math">
                      <m:r>
                        <a:rPr lang="es-ES" i="1" smtClean="0">
                          <a:effectLst/>
                          <a:latin typeface="Cambria Math" panose="02040503050406030204" pitchFamily="18" charset="0"/>
                        </a:rPr>
                        <m:t>𝑀𝑎𝑘𝑠</m:t>
                      </m:r>
                      <m:r>
                        <a:rPr lang="es-ES" i="1" smtClean="0">
                          <a:effectLst/>
                          <a:latin typeface="Cambria Math" panose="02040503050406030204" pitchFamily="18" charset="0"/>
                        </a:rPr>
                        <m:t> </m:t>
                      </m:r>
                      <m:r>
                        <m:rPr>
                          <m:lit/>
                        </m:rPr>
                        <a:rPr lang="es-ES" i="1" smtClean="0">
                          <a:effectLst/>
                          <a:latin typeface="Cambria Math" panose="02040503050406030204" pitchFamily="18" charset="0"/>
                        </a:rPr>
                        <m:t> </m:t>
                      </m:r>
                      <m:r>
                        <a:rPr lang="es-ES" i="1" smtClean="0">
                          <a:effectLst/>
                          <a:latin typeface="Cambria Math" panose="02040503050406030204" pitchFamily="18" charset="0"/>
                        </a:rPr>
                        <m:t>𝑍</m:t>
                      </m:r>
                      <m:r>
                        <a:rPr lang="es-ES" i="1" smtClean="0">
                          <a:effectLst/>
                          <a:latin typeface="Cambria Math" panose="02040503050406030204" pitchFamily="18" charset="0"/>
                        </a:rPr>
                        <m:t> = 30 </m:t>
                      </m:r>
                      <m:r>
                        <a:rPr lang="es-ES" i="1" smtClean="0">
                          <a:effectLst/>
                          <a:latin typeface="Cambria Math" panose="02040503050406030204" pitchFamily="18" charset="0"/>
                        </a:rPr>
                        <m:t>𝐵</m:t>
                      </m:r>
                      <m:r>
                        <a:rPr lang="es-ES" i="1" smtClean="0">
                          <a:effectLst/>
                          <a:latin typeface="Cambria Math" panose="02040503050406030204" pitchFamily="18" charset="0"/>
                        </a:rPr>
                        <m:t> + 40 </m:t>
                      </m:r>
                      <m:r>
                        <a:rPr lang="es-ES" i="1" smtClean="0">
                          <a:effectLst/>
                          <a:latin typeface="Cambria Math" panose="02040503050406030204" pitchFamily="18" charset="0"/>
                        </a:rPr>
                        <m:t>𝑅</m:t>
                      </m:r>
                      <m:r>
                        <a:rPr lang="es-ES" i="1" smtClean="0">
                          <a:effectLst/>
                          <a:latin typeface="Cambria Math" panose="02040503050406030204" pitchFamily="18" charset="0"/>
                        </a:rPr>
                        <m:t> + 60 </m:t>
                      </m:r>
                      <m:r>
                        <a:rPr lang="es-ES" i="1" smtClean="0">
                          <a:effectLst/>
                          <a:latin typeface="Cambria Math" panose="02040503050406030204" pitchFamily="18" charset="0"/>
                        </a:rPr>
                        <m:t>𝐷</m:t>
                      </m:r>
                      <m:r>
                        <a:rPr lang="es-ES" i="1" smtClean="0">
                          <a:effectLst/>
                          <a:latin typeface="Cambria Math" panose="02040503050406030204" pitchFamily="18" charset="0"/>
                        </a:rPr>
                        <m:t> − 60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1</m:t>
                          </m:r>
                        </m:sub>
                      </m:sSub>
                      <m:r>
                        <a:rPr lang="es-ES" i="1" smtClean="0">
                          <a:effectLst/>
                          <a:latin typeface="Cambria Math" panose="02040503050406030204" pitchFamily="18" charset="0"/>
                        </a:rPr>
                        <m:t>− 70 </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2</m:t>
                          </m:r>
                        </m:sub>
                      </m:sSub>
                      <m:r>
                        <a:rPr lang="es-ES" i="1" smtClean="0">
                          <a:effectLst/>
                          <a:latin typeface="Cambria Math" panose="02040503050406030204" pitchFamily="18" charset="0"/>
                        </a:rPr>
                        <m:t>−90</m:t>
                      </m:r>
                      <m:sSub>
                        <m:sSubPr>
                          <m:ctrlPr>
                            <a:rPr lang="es-ES" i="1" smtClean="0">
                              <a:effectLst/>
                              <a:latin typeface="Cambria Math" panose="02040503050406030204" pitchFamily="18" charset="0"/>
                            </a:rPr>
                          </m:ctrlPr>
                        </m:sSubPr>
                        <m:e>
                          <m:r>
                            <a:rPr lang="es-ES" i="1" smtClean="0">
                              <a:effectLst/>
                              <a:latin typeface="Cambria Math" panose="02040503050406030204" pitchFamily="18" charset="0"/>
                            </a:rPr>
                            <m:t>𝑦</m:t>
                          </m:r>
                        </m:e>
                        <m:sub>
                          <m:r>
                            <a:rPr lang="es-ES" i="1" smtClean="0">
                              <a:effectLst/>
                              <a:latin typeface="Cambria Math" panose="02040503050406030204" pitchFamily="18" charset="0"/>
                            </a:rPr>
                            <m:t>3</m:t>
                          </m:r>
                        </m:sub>
                      </m:sSub>
                    </m:oMath>
                  </m:oMathPara>
                </a14:m>
                <a:endParaRPr lang="tr-TR"/>
              </a:p>
              <a:p>
                <a:pPr marL="0" indent="0"/>
                <a:endParaRPr lang="tr-TR"/>
              </a:p>
              <a:p>
                <a:pPr marL="0" indent="0"/>
                <a:r>
                  <a:rPr lang="tr-TR">
                    <a:effectLst/>
                  </a:rPr>
                  <a:t>Firma eğer Temel setten en az bir birim üretim yapmışsa, en az 3 set Normal set üretme zorunluluğu getirmiştir.</a:t>
                </a:r>
              </a:p>
              <a:p>
                <a:pPr marL="0" indent="0"/>
                <a:endParaRPr lang="tr-TR"/>
              </a:p>
              <a:p>
                <a:pPr marL="0" indent="0"/>
                <a:r>
                  <a:rPr lang="tr-TR">
                    <a:effectLst/>
                  </a:rPr>
                  <a:t>Eğer (if) B ≥ 1, O Zaman (Then) R≥3</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p>
            </p:txBody>
          </p:sp>
        </mc:Choice>
        <mc:Fallback xmlns="">
          <p:sp>
            <p:nvSpPr>
              <p:cNvPr id="2" name="İçerik Yer Tutucusu 1">
                <a:extLst>
                  <a:ext uri="{FF2B5EF4-FFF2-40B4-BE49-F238E27FC236}">
                    <a16:creationId xmlns:a16="http://schemas.microsoft.com/office/drawing/2014/main" id="{97A2734B-077C-2E04-E67C-6A5FC215B0BF}"/>
                  </a:ext>
                </a:extLst>
              </p:cNvPr>
              <p:cNvSpPr>
                <a:spLocks noGrp="1" noRot="1" noChangeAspect="1" noMove="1" noResize="1" noEditPoints="1" noAdjustHandles="1" noChangeArrowheads="1" noChangeShapeType="1" noTextEdit="1"/>
              </p:cNvSpPr>
              <p:nvPr>
                <p:ph idx="1"/>
              </p:nvPr>
            </p:nvSpPr>
            <p:spPr>
              <a:blipFill>
                <a:blip r:embed="rId2"/>
                <a:stretch>
                  <a:fillRect l="-435" t="-375" r="-50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6A2471BE-CA77-55F6-1B8A-9DB2763CC777}"/>
              </a:ext>
            </a:extLst>
          </p:cNvPr>
          <p:cNvSpPr>
            <a:spLocks noGrp="1"/>
          </p:cNvSpPr>
          <p:nvPr>
            <p:ph type="title"/>
          </p:nvPr>
        </p:nvSpPr>
        <p:spPr/>
        <p:txBody>
          <a:bodyPr/>
          <a:lstStyle/>
          <a:p>
            <a:r>
              <a:rPr lang="tr-TR"/>
              <a:t>Doğru Bıçak</a:t>
            </a:r>
          </a:p>
        </p:txBody>
      </p:sp>
    </p:spTree>
    <p:extLst>
      <p:ext uri="{BB962C8B-B14F-4D97-AF65-F5344CB8AC3E}">
        <p14:creationId xmlns:p14="http://schemas.microsoft.com/office/powerpoint/2010/main" val="1808510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6206D-67CB-AAA4-9B6B-DF40D1051176}"/>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30 </m:t>
                      </m:r>
                      <m:r>
                        <a:rPr lang="tr-TR" i="1" smtClean="0">
                          <a:effectLst/>
                          <a:latin typeface="Cambria Math" panose="02040503050406030204" pitchFamily="18" charset="0"/>
                        </a:rPr>
                        <m:t>𝐵</m:t>
                      </m:r>
                      <m:r>
                        <a:rPr lang="tr-TR" i="1" smtClean="0">
                          <a:effectLst/>
                          <a:latin typeface="Cambria Math" panose="02040503050406030204" pitchFamily="18" charset="0"/>
                        </a:rPr>
                        <m:t> + 40 </m:t>
                      </m:r>
                      <m:r>
                        <a:rPr lang="tr-TR" i="1" smtClean="0">
                          <a:effectLst/>
                          <a:latin typeface="Cambria Math" panose="02040503050406030204" pitchFamily="18" charset="0"/>
                        </a:rPr>
                        <m:t>𝑅</m:t>
                      </m:r>
                      <m:r>
                        <a:rPr lang="tr-TR" i="1" smtClean="0">
                          <a:effectLst/>
                          <a:latin typeface="Cambria Math" panose="02040503050406030204" pitchFamily="18" charset="0"/>
                        </a:rPr>
                        <m:t> + 60 </m:t>
                      </m:r>
                      <m:r>
                        <a:rPr lang="tr-TR" i="1" smtClean="0">
                          <a:effectLst/>
                          <a:latin typeface="Cambria Math" panose="02040503050406030204" pitchFamily="18" charset="0"/>
                        </a:rPr>
                        <m:t>𝐷</m:t>
                      </m:r>
                      <m:r>
                        <a:rPr lang="tr-TR" i="1" smtClean="0">
                          <a:effectLst/>
                          <a:latin typeface="Cambria Math" panose="02040503050406030204" pitchFamily="18" charset="0"/>
                        </a:rPr>
                        <m:t> − 60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− 70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−90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2 </m:t>
                      </m:r>
                      <m:r>
                        <a:rPr lang="tr-TR" i="1" smtClean="0">
                          <a:effectLst/>
                          <a:latin typeface="Cambria Math" panose="02040503050406030204" pitchFamily="18" charset="0"/>
                        </a:rPr>
                        <m:t>𝐵</m:t>
                      </m:r>
                      <m:r>
                        <a:rPr lang="tr-TR" i="1" smtClean="0">
                          <a:effectLst/>
                          <a:latin typeface="Cambria Math" panose="02040503050406030204" pitchFamily="18" charset="0"/>
                        </a:rPr>
                        <m:t> + 2 </m:t>
                      </m:r>
                      <m:r>
                        <a:rPr lang="tr-TR" i="1" smtClean="0">
                          <a:effectLst/>
                          <a:latin typeface="Cambria Math" panose="02040503050406030204" pitchFamily="18" charset="0"/>
                        </a:rPr>
                        <m:t>𝑅</m:t>
                      </m:r>
                      <m:r>
                        <a:rPr lang="tr-TR" i="1" smtClean="0">
                          <a:effectLst/>
                          <a:latin typeface="Cambria Math" panose="02040503050406030204" pitchFamily="18" charset="0"/>
                        </a:rPr>
                        <m:t> + 3 </m:t>
                      </m:r>
                      <m:r>
                        <a:rPr lang="tr-TR" i="1" smtClean="0">
                          <a:effectLst/>
                          <a:latin typeface="Cambria Math" panose="02040503050406030204" pitchFamily="18" charset="0"/>
                        </a:rPr>
                        <m:t>𝐷</m:t>
                      </m:r>
                      <m:r>
                        <a:rPr lang="tr-TR" i="1" smtClean="0">
                          <a:effectLst/>
                          <a:latin typeface="Cambria Math" panose="02040503050406030204" pitchFamily="18" charset="0"/>
                        </a:rPr>
                        <m:t> ≤800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 </m:t>
                      </m:r>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≤400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 </m:t>
                      </m:r>
                      <m:r>
                        <a:rPr lang="tr-TR" i="1" smtClean="0">
                          <a:effectLst/>
                          <a:latin typeface="Cambria Math" panose="02040503050406030204" pitchFamily="18" charset="0"/>
                        </a:rPr>
                        <m:t>𝐷</m:t>
                      </m:r>
                      <m:r>
                        <a:rPr lang="tr-TR" i="1" smtClean="0">
                          <a:effectLst/>
                          <a:latin typeface="Cambria Math" panose="02040503050406030204" pitchFamily="18" charset="0"/>
                        </a:rPr>
                        <m:t> ≤200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𝑅</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𝐷</m:t>
                      </m:r>
                      <m:r>
                        <a:rPr lang="tr-TR" i="1" smtClean="0">
                          <a:effectLst/>
                          <a:latin typeface="Cambria Math" panose="02040503050406030204" pitchFamily="18" charset="0"/>
                        </a:rPr>
                        <m:t> ≤</m:t>
                      </m:r>
                      <m:r>
                        <a:rPr lang="tr-TR" i="1" smtClean="0">
                          <a:effectLst/>
                          <a:latin typeface="Cambria Math" panose="02040503050406030204" pitchFamily="18" charset="0"/>
                        </a:rPr>
                        <m:t>𝑀</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𝐵</m:t>
                      </m:r>
                      <m:r>
                        <a:rPr lang="tr-TR" i="1" smtClean="0">
                          <a:effectLst/>
                          <a:latin typeface="Cambria Math" panose="02040503050406030204" pitchFamily="18" charset="0"/>
                        </a:rPr>
                        <m:t> ≤0+ </m:t>
                      </m:r>
                      <m:r>
                        <a:rPr lang="tr-TR" i="1" smtClean="0">
                          <a:effectLst/>
                          <a:latin typeface="Cambria Math" panose="02040503050406030204" pitchFamily="18" charset="0"/>
                        </a:rPr>
                        <m:t>𝑀</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𝑅</m:t>
                      </m:r>
                      <m:r>
                        <a:rPr lang="tr-TR" i="1" smtClean="0">
                          <a:effectLst/>
                          <a:latin typeface="Cambria Math" panose="02040503050406030204" pitchFamily="18" charset="0"/>
                        </a:rPr>
                        <m:t> ≥3 − </m:t>
                      </m:r>
                      <m:r>
                        <a:rPr lang="tr-TR" i="1" smtClean="0">
                          <a:effectLst/>
                          <a:latin typeface="Cambria Math" panose="02040503050406030204" pitchFamily="18" charset="0"/>
                        </a:rPr>
                        <m:t>𝑀</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lgn="ctr"/>
                <a:r>
                  <a:rPr lang="tr-TR">
                    <a:effectLst/>
                  </a:rPr>
                  <a:t>B, R ve D ≥ 0, ve tam sayılı}</a:t>
                </a:r>
                <a:endParaRPr lang="tr-TR"/>
              </a:p>
            </p:txBody>
          </p:sp>
        </mc:Choice>
        <mc:Fallback xmlns="">
          <p:sp>
            <p:nvSpPr>
              <p:cNvPr id="2" name="İçerik Yer Tutucusu 1">
                <a:extLst>
                  <a:ext uri="{FF2B5EF4-FFF2-40B4-BE49-F238E27FC236}">
                    <a16:creationId xmlns:a16="http://schemas.microsoft.com/office/drawing/2014/main" id="{62C6206D-67CB-AAA4-9B6B-DF40D105117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F6D916-8DE5-110D-F7C4-5BF93CEE3341}"/>
              </a:ext>
            </a:extLst>
          </p:cNvPr>
          <p:cNvSpPr>
            <a:spLocks noGrp="1"/>
          </p:cNvSpPr>
          <p:nvPr>
            <p:ph type="title"/>
          </p:nvPr>
        </p:nvSpPr>
        <p:spPr/>
        <p:txBody>
          <a:bodyPr/>
          <a:lstStyle/>
          <a:p>
            <a:r>
              <a:rPr lang="tr-TR"/>
              <a:t>Doğru Bıçak – Nihai Model </a:t>
            </a:r>
          </a:p>
        </p:txBody>
      </p:sp>
    </p:spTree>
    <p:extLst>
      <p:ext uri="{BB962C8B-B14F-4D97-AF65-F5344CB8AC3E}">
        <p14:creationId xmlns:p14="http://schemas.microsoft.com/office/powerpoint/2010/main" val="1796192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2CD7356-B4E9-B9FB-2BD0-85C86137F31A}"/>
                  </a:ext>
                </a:extLst>
              </p:cNvPr>
              <p:cNvSpPr>
                <a:spLocks noGrp="1"/>
              </p:cNvSpPr>
              <p:nvPr>
                <p:ph idx="1"/>
              </p:nvPr>
            </p:nvSpPr>
            <p:spPr/>
            <p:txBody>
              <a:bodyPr>
                <a:normAutofit fontScale="92500"/>
              </a:bodyPr>
              <a:lstStyle/>
              <a:p>
                <a:pPr>
                  <a:buFont typeface="Arial" panose="020B0604020202020204" pitchFamily="34" charset="0"/>
                  <a:buChar char="•"/>
                </a:pPr>
                <a:r>
                  <a:rPr lang="tr-TR">
                    <a:effectLst/>
                  </a:rPr>
                  <a:t>Bir satış firması dokuz pazarlamacısını, pazarlama faaliyetleri yürüttüğü üç bölgeye dağıtmak istemektedir. Her bir bölgeye atanan pazarlamacı sayısı ve karşılığında elde edilen kar </a:t>
                </a:r>
                <a:r>
                  <a:rPr lang="tr-TR" i="0">
                    <a:effectLst/>
                  </a:rPr>
                  <a:t>tabloda</a:t>
                </a:r>
                <a:r>
                  <a:rPr lang="tr-TR">
                    <a:effectLst/>
                  </a:rPr>
                  <a:t> </a:t>
                </a:r>
                <a:r>
                  <a:rPr lang="tr-TR" i="0">
                    <a:effectLst/>
                  </a:rPr>
                  <a:t>görülmektedir.</a:t>
                </a:r>
                <a:r>
                  <a:rPr lang="tr-TR">
                    <a:effectLst/>
                  </a:rPr>
                  <a:t> </a:t>
                </a:r>
              </a:p>
              <a:p>
                <a:pPr>
                  <a:buFont typeface="Arial" panose="020B0604020202020204" pitchFamily="34" charset="0"/>
                  <a:buChar char="•"/>
                </a:pPr>
                <a:r>
                  <a:rPr lang="tr-TR" i="0">
                    <a:effectLst/>
                  </a:rPr>
                  <a:t>Optimum</a:t>
                </a:r>
                <a:r>
                  <a:rPr lang="tr-TR">
                    <a:effectLst/>
                  </a:rPr>
                  <a:t> satış elemanı atamasını veren modeli kurunuz.</a:t>
                </a:r>
              </a:p>
              <a:p>
                <a:pPr>
                  <a:buFont typeface="Arial" panose="020B0604020202020204" pitchFamily="34" charset="0"/>
                  <a:buChar char="•"/>
                </a:pPr>
                <a:endParaRPr lang="tr-TR"/>
              </a:p>
              <a:p>
                <a:pPr>
                  <a:buFont typeface="Arial" panose="020B0604020202020204" pitchFamily="34" charset="0"/>
                  <a:buChar char="•"/>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i bölge numarasını, j ise ise bölgeye atanabilecek eleman sayısını göstermek üzere, değişkenin bir değeri alması, j adet elemanın i bölgesine atandığını, sıfır değeri atamanın yapılmadığını ifade eder.</a:t>
                </a: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𝑝</m:t>
                                  </m:r>
                                </m:e>
                                <m:sub>
                                  <m:r>
                                    <a:rPr lang="tr-TR" b="0" i="1" smtClean="0">
                                      <a:effectLst/>
                                      <a:latin typeface="Cambria Math" panose="02040503050406030204" pitchFamily="18" charset="0"/>
                                    </a:rPr>
                                    <m:t>𝑖𝑗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ub>
                              </m:sSub>
                            </m:e>
                          </m:nary>
                        </m:e>
                      </m:nary>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r>
                        <a:rPr lang="tr-TR" i="1" smtClean="0">
                          <a:effectLst/>
                          <a:latin typeface="Cambria Math" panose="02040503050406030204" pitchFamily="18" charset="0"/>
                        </a:rPr>
                        <m:t>1, 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1,2,3</m:t>
                      </m:r>
                      <m:r>
                        <m:rPr>
                          <m:lit/>
                        </m:rPr>
                        <a:rPr lang="tr-TR" i="1" smtClean="0">
                          <a:effectLst/>
                          <a:latin typeface="Cambria Math" panose="02040503050406030204" pitchFamily="18" charset="0"/>
                        </a:rPr>
                        <m:t>}</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=0</m:t>
                              </m:r>
                            </m:sub>
                            <m:sup>
                              <m:r>
                                <a:rPr lang="tr-TR" i="1" smtClean="0">
                                  <a:effectLst/>
                                  <a:latin typeface="Cambria Math" panose="02040503050406030204" pitchFamily="18" charset="0"/>
                                </a:rPr>
                                <m:t>9</m:t>
                              </m:r>
                            </m:sup>
                            <m:e>
                              <m:r>
                                <a:rPr lang="tr-TR" i="1" smtClean="0">
                                  <a:effectLst/>
                                  <a:latin typeface="Cambria Math" panose="02040503050406030204" pitchFamily="18" charset="0"/>
                                </a:rPr>
                                <m:t>𝑗</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≤9</m:t>
                      </m:r>
                    </m:oMath>
                  </m:oMathPara>
                </a14:m>
                <a:endParaRPr lang="tr-TR">
                  <a:effectLst/>
                </a:endParaRPr>
              </a:p>
              <a:p>
                <a:pPr>
                  <a:lnSpc>
                    <a:spcPct val="100000"/>
                  </a:lnSpc>
                </a:pPr>
                <a:endParaRPr lang="tr-TR">
                  <a:effectLst/>
                </a:endParaRP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𝑖𝑗</m:t>
                              </m:r>
                            </m:e>
                          </m:d>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62CD7356-B4E9-B9FB-2BD0-85C86137F31A}"/>
                  </a:ext>
                </a:extLst>
              </p:cNvPr>
              <p:cNvSpPr>
                <a:spLocks noGrp="1" noRot="1" noChangeAspect="1" noMove="1" noResize="1" noEditPoints="1" noAdjustHandles="1" noChangeArrowheads="1" noChangeShapeType="1" noTextEdit="1"/>
              </p:cNvSpPr>
              <p:nvPr>
                <p:ph idx="1"/>
              </p:nvPr>
            </p:nvSpPr>
            <p:spPr>
              <a:blipFill>
                <a:blip r:embed="rId2"/>
                <a:stretch>
                  <a:fillRect l="-218"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5AD84C8-AAD1-1F08-A8C6-D824639B6116}"/>
              </a:ext>
            </a:extLst>
          </p:cNvPr>
          <p:cNvSpPr>
            <a:spLocks noGrp="1"/>
          </p:cNvSpPr>
          <p:nvPr>
            <p:ph type="title"/>
          </p:nvPr>
        </p:nvSpPr>
        <p:spPr/>
        <p:txBody>
          <a:bodyPr/>
          <a:lstStyle/>
          <a:p>
            <a:r>
              <a:rPr lang="tr-TR"/>
              <a:t>Satış Elemanları Dengeleme</a:t>
            </a:r>
          </a:p>
        </p:txBody>
      </p:sp>
      <p:pic>
        <p:nvPicPr>
          <p:cNvPr id="5" name="Resim 4">
            <a:extLst>
              <a:ext uri="{FF2B5EF4-FFF2-40B4-BE49-F238E27FC236}">
                <a16:creationId xmlns:a16="http://schemas.microsoft.com/office/drawing/2014/main" id="{71B42A68-C1BC-3A06-341B-2F91924A0313}"/>
              </a:ext>
            </a:extLst>
          </p:cNvPr>
          <p:cNvPicPr>
            <a:picLocks noChangeAspect="1"/>
          </p:cNvPicPr>
          <p:nvPr/>
        </p:nvPicPr>
        <p:blipFill>
          <a:blip r:embed="rId3"/>
          <a:stretch>
            <a:fillRect/>
          </a:stretch>
        </p:blipFill>
        <p:spPr>
          <a:xfrm>
            <a:off x="5987680" y="4293096"/>
            <a:ext cx="3156320" cy="2334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9443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88ACE0DA-EB94-18DC-970B-E67F2826510E}"/>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tr-TR">
                    <a:effectLst/>
                  </a:rPr>
                  <a:t>Yeni evli olan Fehmi ve Ayşe, ev işlerini paylaşmak istemektedir. İşlerin haftalık olarak gerektirdiği zaman, yapan kişiye göre değişmektedir ve tabloda görülmektedir. İş paylaşımını veren tam sayılı doğrusal programlama modelini kurunuz.</a:t>
                </a:r>
              </a:p>
              <a:p>
                <a:endParaRPr lang="tr-TR"/>
              </a:p>
              <a:p>
                <a:endParaRPr lang="tr-TR"/>
              </a:p>
              <a:p>
                <a:endParaRPr lang="tr-TR"/>
              </a:p>
              <a:p>
                <a:endParaRPr lang="tr-T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(Ayşe veya Fehmi) j işini yapıyorsa 1, değilse 0 (</a:t>
                </a:r>
                <a:r>
                  <a:rPr lang="tr-TR"/>
                  <a:t>a=Alışveriş,y=Yemek,b=Bulaşık,c=Çamaşır</a:t>
                </a:r>
                <a:r>
                  <a:rPr lang="tr-TR">
                    <a:effectLst/>
                  </a:rPr>
                  <a:t>)</a:t>
                </a:r>
                <a:endParaRPr lang="tr-T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𝑎𝑎</m:t>
                          </m:r>
                        </m:sub>
                      </m:sSub>
                      <m:r>
                        <a:rPr lang="tr-TR" i="1" smtClean="0">
                          <a:effectLst/>
                          <a:latin typeface="Cambria Math" panose="02040503050406030204" pitchFamily="18" charset="0"/>
                        </a:rPr>
                        <m:t>≥4.5 −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𝑓𝑎</m:t>
                          </m:r>
                        </m:sub>
                      </m:sSub>
                      <m:r>
                        <a:rPr lang="tr-TR" i="1" smtClean="0">
                          <a:effectLst/>
                          <a:latin typeface="Cambria Math" panose="02040503050406030204" pitchFamily="18" charset="0"/>
                        </a:rPr>
                        <m:t>≥4.9 −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𝑎𝑦</m:t>
                          </m:r>
                        </m:sub>
                      </m:sSub>
                      <m:r>
                        <a:rPr lang="tr-TR" i="1" smtClean="0">
                          <a:effectLst/>
                          <a:latin typeface="Cambria Math" panose="02040503050406030204" pitchFamily="18" charset="0"/>
                        </a:rPr>
                        <m:t>≥7.8 −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𝑓𝑦</m:t>
                          </m:r>
                        </m:sub>
                      </m:sSub>
                      <m:r>
                        <a:rPr lang="tr-TR" i="1" smtClean="0">
                          <a:effectLst/>
                          <a:latin typeface="Cambria Math" panose="02040503050406030204" pitchFamily="18" charset="0"/>
                        </a:rPr>
                        <m:t>≥7.2 −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𝑎𝑏</m:t>
                          </m:r>
                        </m:sub>
                      </m:sSub>
                      <m:r>
                        <a:rPr lang="tr-TR" i="1" smtClean="0">
                          <a:effectLst/>
                          <a:latin typeface="Cambria Math" panose="02040503050406030204" pitchFamily="18" charset="0"/>
                        </a:rPr>
                        <m:t>≥3.6 −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𝑓𝑏</m:t>
                          </m:r>
                        </m:sub>
                      </m:sSub>
                      <m:r>
                        <a:rPr lang="tr-TR" i="1" smtClean="0">
                          <a:effectLst/>
                          <a:latin typeface="Cambria Math" panose="02040503050406030204" pitchFamily="18" charset="0"/>
                        </a:rPr>
                        <m:t>≥4.3 −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e>
                      </m:d>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𝑎𝑐</m:t>
                          </m:r>
                        </m:sub>
                      </m:sSub>
                      <m:r>
                        <a:rPr lang="tr-TR" i="1" smtClean="0">
                          <a:effectLst/>
                          <a:latin typeface="Cambria Math" panose="02040503050406030204" pitchFamily="18" charset="0"/>
                        </a:rPr>
                        <m:t>≥2.9 − </m:t>
                      </m:r>
                      <m:r>
                        <a:rPr lang="tr-TR" i="1" smtClean="0">
                          <a:effectLst/>
                          <a:latin typeface="Cambria Math" panose="02040503050406030204" pitchFamily="18" charset="0"/>
                        </a:rPr>
                        <m:t>𝑀</m:t>
                      </m:r>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𝑓𝑐</m:t>
                          </m:r>
                        </m:sub>
                      </m:sSub>
                      <m:r>
                        <a:rPr lang="tr-TR" i="1" smtClean="0">
                          <a:effectLst/>
                          <a:latin typeface="Cambria Math" panose="02040503050406030204" pitchFamily="18" charset="0"/>
                        </a:rPr>
                        <m:t>≥3.1 − </m:t>
                      </m:r>
                      <m:r>
                        <a:rPr lang="tr-TR" i="1" smtClean="0">
                          <a:effectLst/>
                          <a:latin typeface="Cambria Math" panose="02040503050406030204" pitchFamily="18" charset="0"/>
                        </a:rPr>
                        <m:t>𝑀</m:t>
                      </m:r>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e>
                      </m:d>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88ACE0DA-EB94-18DC-970B-E67F2826510E}"/>
                  </a:ext>
                </a:extLst>
              </p:cNvPr>
              <p:cNvSpPr>
                <a:spLocks noGrp="1" noRot="1" noChangeAspect="1" noMove="1" noResize="1" noEditPoints="1" noAdjustHandles="1" noChangeArrowheads="1" noChangeShapeType="1" noTextEdit="1"/>
              </p:cNvSpPr>
              <p:nvPr>
                <p:ph idx="1"/>
              </p:nvPr>
            </p:nvSpPr>
            <p:spPr>
              <a:blipFill>
                <a:blip r:embed="rId2"/>
                <a:stretch>
                  <a:fillRect l="-218" t="-1125"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8FD09F-60AC-CC6D-C005-118A53A284CE}"/>
              </a:ext>
            </a:extLst>
          </p:cNvPr>
          <p:cNvSpPr>
            <a:spLocks noGrp="1"/>
          </p:cNvSpPr>
          <p:nvPr>
            <p:ph type="title"/>
          </p:nvPr>
        </p:nvSpPr>
        <p:spPr/>
        <p:txBody>
          <a:bodyPr/>
          <a:lstStyle/>
          <a:p>
            <a:r>
              <a:rPr lang="tr-TR"/>
              <a:t>Fehmi ve Ayşe</a:t>
            </a:r>
          </a:p>
        </p:txBody>
      </p:sp>
      <p:pic>
        <p:nvPicPr>
          <p:cNvPr id="5" name="Resim 4">
            <a:extLst>
              <a:ext uri="{FF2B5EF4-FFF2-40B4-BE49-F238E27FC236}">
                <a16:creationId xmlns:a16="http://schemas.microsoft.com/office/drawing/2014/main" id="{AEBA82F0-552A-18C3-3C78-580FE25B4C43}"/>
              </a:ext>
            </a:extLst>
          </p:cNvPr>
          <p:cNvPicPr>
            <a:picLocks noChangeAspect="1"/>
          </p:cNvPicPr>
          <p:nvPr/>
        </p:nvPicPr>
        <p:blipFill>
          <a:blip r:embed="rId3"/>
          <a:stretch>
            <a:fillRect/>
          </a:stretch>
        </p:blipFill>
        <p:spPr>
          <a:xfrm>
            <a:off x="3707904" y="2060848"/>
            <a:ext cx="3948857" cy="1056337"/>
          </a:xfrm>
          <a:prstGeom prst="rect">
            <a:avLst/>
          </a:prstGeom>
        </p:spPr>
      </p:pic>
    </p:spTree>
    <p:extLst>
      <p:ext uri="{BB962C8B-B14F-4D97-AF65-F5344CB8AC3E}">
        <p14:creationId xmlns:p14="http://schemas.microsoft.com/office/powerpoint/2010/main" val="1953443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6D668C9-99AC-7400-84C5-A8145CEC3FE0}"/>
                  </a:ext>
                </a:extLst>
              </p:cNvPr>
              <p:cNvSpPr>
                <a:spLocks noGrp="1"/>
              </p:cNvSpPr>
              <p:nvPr>
                <p:ph idx="1"/>
              </p:nvPr>
            </p:nvSpPr>
            <p:spPr/>
            <p:txBody>
              <a:bodyPr/>
              <a:lstStyle/>
              <a:p>
                <a:r>
                  <a:rPr lang="tr-TR">
                    <a:effectLst/>
                  </a:rPr>
                  <a:t>Bu örnekte liselerde sorulan aşağıdaki soruya optimizasyon açısından bakalım.</a:t>
                </a:r>
              </a:p>
              <a:p>
                <a:pPr algn="ctr">
                  <a:lnSpc>
                    <a:spcPct val="100000"/>
                  </a:lnSpc>
                </a:pPr>
                <a:r>
                  <a:rPr lang="tr-TR">
                    <a:effectLst/>
                  </a:rPr>
                  <a:t>f(a,b,c) = 3a-2b+5c</a:t>
                </a:r>
              </a:p>
              <a:p>
                <a:r>
                  <a:rPr lang="tr-TR">
                    <a:effectLst/>
                  </a:rPr>
                  <a:t>fonksiyonunda a, b ve c rakam ve tam sayılı olduğuna göre fonksiyonun alabileceği maksimum değer kaçtır?</a:t>
                </a:r>
              </a:p>
              <a:p>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𝐹</m:t>
                      </m:r>
                      <m:r>
                        <a:rPr lang="tr-TR" i="1" smtClean="0">
                          <a:effectLst/>
                          <a:latin typeface="Cambria Math" panose="02040503050406030204" pitchFamily="18" charset="0"/>
                        </a:rPr>
                        <m:t> = 3</m:t>
                      </m:r>
                      <m:r>
                        <a:rPr lang="tr-TR" i="1" smtClean="0">
                          <a:effectLst/>
                          <a:latin typeface="Cambria Math" panose="02040503050406030204" pitchFamily="18" charset="0"/>
                        </a:rPr>
                        <m:t>𝑎</m:t>
                      </m:r>
                      <m:r>
                        <a:rPr lang="tr-TR" i="1" smtClean="0">
                          <a:effectLst/>
                          <a:latin typeface="Cambria Math" panose="02040503050406030204" pitchFamily="18" charset="0"/>
                        </a:rPr>
                        <m:t>−2</m:t>
                      </m:r>
                      <m:r>
                        <a:rPr lang="tr-TR" i="1" smtClean="0">
                          <a:effectLst/>
                          <a:latin typeface="Cambria Math" panose="02040503050406030204" pitchFamily="18" charset="0"/>
                        </a:rPr>
                        <m:t>𝑏</m:t>
                      </m:r>
                      <m:r>
                        <a:rPr lang="tr-TR" i="1" smtClean="0">
                          <a:effectLst/>
                          <a:latin typeface="Cambria Math" panose="02040503050406030204" pitchFamily="18" charset="0"/>
                        </a:rPr>
                        <m:t>+5</m:t>
                      </m:r>
                      <m:r>
                        <a:rPr lang="tr-TR" i="1" smtClean="0">
                          <a:effectLst/>
                          <a:latin typeface="Cambria Math" panose="02040503050406030204" pitchFamily="18" charset="0"/>
                        </a:rPr>
                        <m:t>𝑐</m:t>
                      </m:r>
                      <m:r>
                        <a:rPr lang="tr-TR" i="1" smtClean="0">
                          <a:effectLst/>
                          <a:latin typeface="Cambria Math" panose="02040503050406030204" pitchFamily="18" charset="0"/>
                        </a:rPr>
                        <m:t>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𝑎</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𝑏</m:t>
                      </m:r>
                      <m:r>
                        <a:rPr lang="tr-TR" i="1" smtClean="0">
                          <a:effectLst/>
                          <a:latin typeface="Cambria Math" panose="02040503050406030204" pitchFamily="18" charset="0"/>
                        </a:rPr>
                        <m:t> ≤9</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 ≤9</m:t>
                      </m:r>
                    </m:oMath>
                  </m:oMathPara>
                </a14:m>
                <a:endParaRPr lang="tr-TR">
                  <a:effectLst/>
                </a:endParaRPr>
              </a:p>
              <a:p>
                <a:pPr algn="ctr"/>
                <a:r>
                  <a:rPr lang="tr-TR">
                    <a:effectLst/>
                  </a:rPr>
                  <a:t>a,b ve c tam sayılı</a:t>
                </a:r>
                <a:endParaRPr lang="tr-TR"/>
              </a:p>
            </p:txBody>
          </p:sp>
        </mc:Choice>
        <mc:Fallback xmlns="">
          <p:sp>
            <p:nvSpPr>
              <p:cNvPr id="2" name="İçerik Yer Tutucusu 1">
                <a:extLst>
                  <a:ext uri="{FF2B5EF4-FFF2-40B4-BE49-F238E27FC236}">
                    <a16:creationId xmlns:a16="http://schemas.microsoft.com/office/drawing/2014/main" id="{36D668C9-99AC-7400-84C5-A8145CEC3FE0}"/>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7A35EB07-12BF-93BA-88FA-717D1763882D}"/>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076390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7EF013EF-6DFC-609F-FE90-B6489FBC9E05}"/>
                  </a:ext>
                </a:extLst>
              </p:cNvPr>
              <p:cNvSpPr>
                <a:spLocks noGrp="1"/>
              </p:cNvSpPr>
              <p:nvPr>
                <p:ph idx="1"/>
              </p:nvPr>
            </p:nvSpPr>
            <p:spPr/>
            <p:txBody>
              <a:bodyPr>
                <a:normAutofit/>
              </a:bodyPr>
              <a:lstStyle/>
              <a:p>
                <a:r>
                  <a:rPr lang="tr-TR">
                    <a:effectLst/>
                  </a:rPr>
                  <a:t>Bir kimya işleme firması ileriye dönük üretim ihtiyaçlarını ve üretim maliyetlerini tabloda görüldüğü şekilde belirlemiştir. </a:t>
                </a:r>
              </a:p>
              <a:p>
                <a:endParaRPr lang="tr-TR"/>
              </a:p>
              <a:p>
                <a:r>
                  <a:rPr lang="tr-TR">
                    <a:effectLst/>
                  </a:rPr>
                  <a:t>Firmanın aylık üretim kapasitesi normal mesai için 6000 birim ve fazla mesai için 3000 birimdir. Aylık depolama maliyeti 7.5 ₺'dır. Eğer Aralık sonunda 500 birimden daha fazla stok varsa, 500 birim üzerindeki kısma 15 ₺ depolama maliyeti birim başına uygulanır. Altı ayın sonunda envanter istenmediğine göre, optimum üretim planını bulunuz.</a:t>
                </a:r>
              </a:p>
              <a:p>
                <a:endParaRPr lang="tr-T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ayda j yoluyla yapılan üretim. j=1 normal mesai, j=2 fazla mesai</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m:t>
                    </m:r>
                  </m:oMath>
                </a14:m>
                <a:r>
                  <a:rPr lang="tr-TR">
                    <a:effectLst/>
                  </a:rPr>
                  <a:t> i. ay sonundaki stok miktarı,</a:t>
                </a:r>
                <a:endParaRPr lang="tr-TR"/>
              </a:p>
            </p:txBody>
          </p:sp>
        </mc:Choice>
        <mc:Fallback xmlns="">
          <p:sp>
            <p:nvSpPr>
              <p:cNvPr id="2" name="İçerik Yer Tutucusu 1">
                <a:extLst>
                  <a:ext uri="{FF2B5EF4-FFF2-40B4-BE49-F238E27FC236}">
                    <a16:creationId xmlns:a16="http://schemas.microsoft.com/office/drawing/2014/main" id="{7EF013EF-6DFC-609F-FE90-B6489FBC9E05}"/>
                  </a:ext>
                </a:extLst>
              </p:cNvPr>
              <p:cNvSpPr>
                <a:spLocks noGrp="1" noRot="1" noChangeAspect="1" noMove="1" noResize="1" noEditPoints="1" noAdjustHandles="1" noChangeArrowheads="1" noChangeShapeType="1" noTextEdit="1"/>
              </p:cNvSpPr>
              <p:nvPr>
                <p:ph idx="1"/>
              </p:nvPr>
            </p:nvSpPr>
            <p:spPr>
              <a:blipFill>
                <a:blip r:embed="rId2"/>
                <a:stretch>
                  <a:fillRect l="-435" t="-375" r="-581"/>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9821297-6C48-572E-0611-7D8F74B68264}"/>
              </a:ext>
            </a:extLst>
          </p:cNvPr>
          <p:cNvSpPr>
            <a:spLocks noGrp="1"/>
          </p:cNvSpPr>
          <p:nvPr>
            <p:ph type="title"/>
          </p:nvPr>
        </p:nvSpPr>
        <p:spPr/>
        <p:txBody>
          <a:bodyPr/>
          <a:lstStyle/>
          <a:p>
            <a:r>
              <a:rPr lang="tr-TR"/>
              <a:t>Kimya Fabrikası Üretim</a:t>
            </a:r>
          </a:p>
        </p:txBody>
      </p:sp>
      <p:pic>
        <p:nvPicPr>
          <p:cNvPr id="5" name="Resim 4">
            <a:extLst>
              <a:ext uri="{FF2B5EF4-FFF2-40B4-BE49-F238E27FC236}">
                <a16:creationId xmlns:a16="http://schemas.microsoft.com/office/drawing/2014/main" id="{095E54E0-6F84-0173-9768-4632405C5D03}"/>
              </a:ext>
            </a:extLst>
          </p:cNvPr>
          <p:cNvPicPr>
            <a:picLocks noChangeAspect="1"/>
          </p:cNvPicPr>
          <p:nvPr/>
        </p:nvPicPr>
        <p:blipFill>
          <a:blip r:embed="rId3"/>
          <a:stretch>
            <a:fillRect/>
          </a:stretch>
        </p:blipFill>
        <p:spPr>
          <a:xfrm>
            <a:off x="4860032" y="4365104"/>
            <a:ext cx="3382104" cy="186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9690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648AC76F-BC2F-F3A6-6B02-344CD4814F1B}"/>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+ 35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24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+ 34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+ 26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41</m:t>
                          </m:r>
                        </m:sub>
                      </m:sSub>
                      <m:r>
                        <a:rPr lang="tr-TR" i="1" smtClean="0">
                          <a:effectLst/>
                          <a:latin typeface="Cambria Math" panose="02040503050406030204" pitchFamily="18" charset="0"/>
                        </a:rPr>
                        <m:t>+ 36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42</m:t>
                          </m:r>
                        </m:sub>
                      </m:sSub>
                      <m:r>
                        <a:rPr lang="tr-TR">
                          <a:latin typeface="Cambria Math" panose="02040503050406030204" pitchFamily="18" charset="0"/>
                        </a:rPr>
                        <m:t>+20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52</m:t>
                          </m:r>
                        </m:sub>
                      </m:sSub>
                      <m:r>
                        <a:rPr lang="tr-TR">
                          <a:latin typeface="Cambria Math" panose="02040503050406030204" pitchFamily="18" charset="0"/>
                        </a:rPr>
                        <m:t>+ 20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61</m:t>
                          </m:r>
                        </m:sub>
                      </m:sSub>
                      <m:r>
                        <a:rPr lang="tr-TR">
                          <a:latin typeface="Cambria Math" panose="02040503050406030204" pitchFamily="18" charset="0"/>
                        </a:rPr>
                        <m:t>+ 30</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a:latin typeface="Cambria Math" panose="02040503050406030204" pitchFamily="18" charset="0"/>
                            </a:rPr>
                            <m:t>62</m:t>
                          </m:r>
                        </m:sub>
                      </m:sSub>
                      <m:r>
                        <a:rPr lang="tr-TR">
                          <a:latin typeface="Cambria Math" panose="02040503050406030204" pitchFamily="18" charset="0"/>
                        </a:rPr>
                        <m:t>+</m:t>
                      </m:r>
                    </m:oMath>
                  </m:oMathPara>
                </a14:m>
                <a:endParaRPr lang="tr-TR">
                  <a:effectLst/>
                </a:endParaRP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7.5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5</m:t>
                              </m:r>
                            </m:sub>
                          </m:sSub>
                        </m:e>
                      </m:d>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4</m:t>
                              </m:r>
                            </m:sub>
                          </m:sSub>
                          <m:r>
                            <a:rPr lang="tr-TR" i="1" smtClean="0">
                              <a:effectLst/>
                              <a:latin typeface="Cambria Math" panose="02040503050406030204" pitchFamily="18" charset="0"/>
                            </a:rPr>
                            <m:t>−500</m:t>
                          </m:r>
                        </m:e>
                      </m:d>
                    </m:oMath>
                  </m:oMathPara>
                </a14:m>
                <a:endParaRPr lang="tr-TR">
                  <a:effectLst/>
                </a:endParaRPr>
              </a:p>
              <a:p>
                <a:endParaRPr lang="tr-TR"/>
              </a:p>
              <a:p>
                <a:r>
                  <a:rPr lang="tr-TR">
                    <a:effectLst/>
                  </a:rPr>
                  <a:t>Talep kısıtları;</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=9700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=7200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=8000</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İçerik Yer Tutucusu 1">
                <a:extLst>
                  <a:ext uri="{FF2B5EF4-FFF2-40B4-BE49-F238E27FC236}">
                    <a16:creationId xmlns:a16="http://schemas.microsoft.com/office/drawing/2014/main" id="{648AC76F-BC2F-F3A6-6B02-344CD4814F1B}"/>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E24353-F352-60F9-755E-C72277218156}"/>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791921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9294C525-6ACD-44CC-A642-4128DDE6EFEC}"/>
                  </a:ext>
                </a:extLst>
              </p:cNvPr>
              <p:cNvSpPr>
                <a:spLocks noGrp="1"/>
              </p:cNvSpPr>
              <p:nvPr>
                <p:ph idx="1"/>
              </p:nvPr>
            </p:nvSpPr>
            <p:spPr/>
            <p:txBody>
              <a:bodyPr>
                <a:normAutofit lnSpcReduction="10000"/>
              </a:bodyPr>
              <a:lstStyle/>
              <a:p>
                <a:pPr>
                  <a:lnSpc>
                    <a:spcPct val="107000"/>
                  </a:lnSpc>
                  <a:spcAft>
                    <a:spcPts val="800"/>
                  </a:spcAft>
                </a:pPr>
                <a: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a:t>Kapasite kısıtları;</a:t>
                </a:r>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6000, </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61</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52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sSub>
                        <m:sSubPr>
                          <m:ctrlP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62</m:t>
                          </m:r>
                        </m:sub>
                      </m:sSub>
                      <m:r>
                        <a:rPr lang="tr-TR" sz="16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3000</m:t>
                      </m:r>
                    </m:oMath>
                  </m:oMathPara>
                </a14:m>
                <a:endParaRPr lang="tr-TR" sz="1600" kern="0">
                  <a:effectLst/>
                  <a:ea typeface="Times New Roman" panose="02020603050405020304" pitchFamily="18" charset="0"/>
                  <a:cs typeface="Times New Roman" panose="02020603050405020304" pitchFamily="18" charset="0"/>
                </a:endParaRPr>
              </a:p>
              <a:p>
                <a:pPr>
                  <a:lnSpc>
                    <a:spcPct val="107000"/>
                  </a:lnSpc>
                  <a:spcAft>
                    <a:spcPts val="800"/>
                  </a:spcAft>
                </a:pPr>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Eğer 4. dönemdeki stok 500 birimden fazlaysa, 4. dönemdeki stok maliyeti (</a:t>
                </a:r>
                <a14:m>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tr-TR" sz="1800" kern="0">
                    <a:effectLst/>
                    <a:latin typeface="Times New Roman" panose="02020603050405020304" pitchFamily="18" charset="0"/>
                    <a:ea typeface="Times New Roman" panose="02020603050405020304" pitchFamily="18" charset="0"/>
                    <a:cs typeface="Times New Roman" panose="02020603050405020304" pitchFamily="18" charset="0"/>
                  </a:rPr>
                  <a:t>) 500 birimi aşan kısım için, 15 ₺ olarak uygulanır. </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499+</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15−</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𝑀</m:t>
                      </m:r>
                      <m:d>
                        <m:d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1800" kern="0">
                          <a:effectLst/>
                          <a:latin typeface="Cambria Math" panose="02040503050406030204" pitchFamily="18" charset="0"/>
                          <a:ea typeface="Times New Roman" panose="02020603050405020304" pitchFamily="18" charset="0"/>
                          <a:cs typeface="Times New Roman" panose="02020603050405020304" pitchFamily="18" charset="0"/>
                        </a:rPr>
                        <m:t>∈</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0,1</m:t>
                      </m:r>
                      <m:r>
                        <m:rPr>
                          <m:lit/>
                        </m:r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a:p>
            </p:txBody>
          </p:sp>
        </mc:Choice>
        <mc:Fallback xmlns="">
          <p:sp>
            <p:nvSpPr>
              <p:cNvPr id="2" name="İçerik Yer Tutucusu 1">
                <a:extLst>
                  <a:ext uri="{FF2B5EF4-FFF2-40B4-BE49-F238E27FC236}">
                    <a16:creationId xmlns:a16="http://schemas.microsoft.com/office/drawing/2014/main" id="{9294C525-6ACD-44CC-A642-4128DDE6EFEC}"/>
                  </a:ext>
                </a:extLst>
              </p:cNvPr>
              <p:cNvSpPr>
                <a:spLocks noGrp="1" noRot="1" noChangeAspect="1" noMove="1" noResize="1" noEditPoints="1" noAdjustHandles="1" noChangeArrowheads="1" noChangeShapeType="1" noTextEdit="1"/>
              </p:cNvSpPr>
              <p:nvPr>
                <p:ph idx="1"/>
              </p:nvPr>
            </p:nvSpPr>
            <p:spPr>
              <a:blipFill>
                <a:blip r:embed="rId2"/>
                <a:stretch>
                  <a:fillRect l="-653" t="-750"/>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63393CB-52D9-47E2-DB1C-E424762E6BC9}"/>
              </a:ext>
            </a:extLst>
          </p:cNvPr>
          <p:cNvSpPr>
            <a:spLocks noGrp="1"/>
          </p:cNvSpPr>
          <p:nvPr>
            <p:ph type="title"/>
          </p:nvPr>
        </p:nvSpPr>
        <p:spPr/>
        <p:txBody>
          <a:bodyPr/>
          <a:lstStyle/>
          <a:p>
            <a:r>
              <a:rPr lang="tr-TR"/>
              <a:t>Kimya Fabrikası Üretim</a:t>
            </a:r>
          </a:p>
        </p:txBody>
      </p:sp>
    </p:spTree>
    <p:extLst>
      <p:ext uri="{BB962C8B-B14F-4D97-AF65-F5344CB8AC3E}">
        <p14:creationId xmlns:p14="http://schemas.microsoft.com/office/powerpoint/2010/main" val="3931773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7D84244-6D20-890E-8AD8-AE2C6FD4585B}"/>
              </a:ext>
            </a:extLst>
          </p:cNvPr>
          <p:cNvSpPr>
            <a:spLocks noGrp="1"/>
          </p:cNvSpPr>
          <p:nvPr>
            <p:ph type="title"/>
          </p:nvPr>
        </p:nvSpPr>
        <p:spPr/>
        <p:txBody>
          <a:bodyPr/>
          <a:lstStyle/>
          <a:p>
            <a:r>
              <a:rPr lang="tr-TR"/>
              <a:t>Dal ve Sınır Algoritması</a:t>
            </a:r>
          </a:p>
        </p:txBody>
      </p:sp>
      <p:sp>
        <p:nvSpPr>
          <p:cNvPr id="4" name="Rectangle 3">
            <a:extLst>
              <a:ext uri="{FF2B5EF4-FFF2-40B4-BE49-F238E27FC236}">
                <a16:creationId xmlns:a16="http://schemas.microsoft.com/office/drawing/2014/main" id="{2CF54EAC-A0CC-A058-6555-71D8DCAC7EC8}"/>
              </a:ext>
            </a:extLst>
          </p:cNvPr>
          <p:cNvSpPr/>
          <p:nvPr/>
        </p:nvSpPr>
        <p:spPr>
          <a:xfrm>
            <a:off x="3131840" y="1124744"/>
            <a:ext cx="1287262" cy="489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a:t>Z= 14.66 </a:t>
            </a:r>
          </a:p>
          <a:p>
            <a:pPr algn="ctr"/>
            <a:r>
              <a:rPr lang="tr-TR" sz="1200"/>
              <a:t>X1=2.44</a:t>
            </a:r>
            <a:endParaRPr lang="tr-TR" sz="1200" dirty="0"/>
          </a:p>
        </p:txBody>
      </p:sp>
      <p:sp>
        <p:nvSpPr>
          <p:cNvPr id="5" name="Rectangle 4">
            <a:extLst>
              <a:ext uri="{FF2B5EF4-FFF2-40B4-BE49-F238E27FC236}">
                <a16:creationId xmlns:a16="http://schemas.microsoft.com/office/drawing/2014/main" id="{56CD526D-7BE3-0DC1-7A51-9F44B9B97C5D}"/>
              </a:ext>
            </a:extLst>
          </p:cNvPr>
          <p:cNvSpPr/>
          <p:nvPr/>
        </p:nvSpPr>
        <p:spPr>
          <a:xfrm>
            <a:off x="1867429" y="2149551"/>
            <a:ext cx="993653"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Z=13.9</a:t>
            </a:r>
          </a:p>
          <a:p>
            <a:pPr algn="ctr"/>
            <a:r>
              <a:rPr lang="tr-TR" sz="1200" dirty="0"/>
              <a:t>x1=2</a:t>
            </a:r>
          </a:p>
          <a:p>
            <a:pPr algn="ctr"/>
            <a:r>
              <a:rPr lang="tr-TR" sz="1200" dirty="0"/>
              <a:t>X2=3.3</a:t>
            </a:r>
          </a:p>
          <a:p>
            <a:pPr algn="ctr"/>
            <a:r>
              <a:rPr lang="tr-TR" sz="1200" dirty="0"/>
              <a:t>AS=13</a:t>
            </a:r>
          </a:p>
        </p:txBody>
      </p:sp>
      <p:sp>
        <p:nvSpPr>
          <p:cNvPr id="6" name="Rectangle 5">
            <a:extLst>
              <a:ext uri="{FF2B5EF4-FFF2-40B4-BE49-F238E27FC236}">
                <a16:creationId xmlns:a16="http://schemas.microsoft.com/office/drawing/2014/main" id="{43D8E72A-E738-0410-57F2-5009901DCB4C}"/>
              </a:ext>
            </a:extLst>
          </p:cNvPr>
          <p:cNvSpPr/>
          <p:nvPr/>
        </p:nvSpPr>
        <p:spPr>
          <a:xfrm>
            <a:off x="4431213" y="2163210"/>
            <a:ext cx="1182577" cy="87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u="sng" dirty="0"/>
              <a:t>Z=14.58</a:t>
            </a:r>
          </a:p>
          <a:p>
            <a:pPr algn="ctr"/>
            <a:r>
              <a:rPr lang="tr-TR" sz="1200" dirty="0"/>
              <a:t>X1=3</a:t>
            </a:r>
          </a:p>
          <a:p>
            <a:pPr algn="ctr"/>
            <a:r>
              <a:rPr lang="tr-TR" sz="1200" dirty="0"/>
              <a:t>X2=2.86</a:t>
            </a:r>
          </a:p>
          <a:p>
            <a:pPr algn="ctr"/>
            <a:r>
              <a:rPr lang="tr-TR" sz="1200" dirty="0"/>
              <a:t>AS=14</a:t>
            </a:r>
          </a:p>
        </p:txBody>
      </p:sp>
      <p:cxnSp>
        <p:nvCxnSpPr>
          <p:cNvPr id="7" name="Straight Arrow Connector 7">
            <a:extLst>
              <a:ext uri="{FF2B5EF4-FFF2-40B4-BE49-F238E27FC236}">
                <a16:creationId xmlns:a16="http://schemas.microsoft.com/office/drawing/2014/main" id="{FFAF294A-BBCB-5023-D35A-02CA539AA997}"/>
              </a:ext>
            </a:extLst>
          </p:cNvPr>
          <p:cNvCxnSpPr>
            <a:cxnSpLocks/>
            <a:stCxn id="4" idx="2"/>
            <a:endCxn id="5" idx="0"/>
          </p:cNvCxnSpPr>
          <p:nvPr/>
        </p:nvCxnSpPr>
        <p:spPr>
          <a:xfrm flipH="1">
            <a:off x="2364256" y="1614661"/>
            <a:ext cx="1411215" cy="53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C759FC49-6C06-3FB9-94B3-434A060A15EC}"/>
              </a:ext>
            </a:extLst>
          </p:cNvPr>
          <p:cNvCxnSpPr>
            <a:cxnSpLocks/>
            <a:stCxn id="4" idx="2"/>
            <a:endCxn id="6" idx="0"/>
          </p:cNvCxnSpPr>
          <p:nvPr/>
        </p:nvCxnSpPr>
        <p:spPr>
          <a:xfrm>
            <a:off x="3775471" y="1614661"/>
            <a:ext cx="1247031" cy="54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12">
            <a:extLst>
              <a:ext uri="{FF2B5EF4-FFF2-40B4-BE49-F238E27FC236}">
                <a16:creationId xmlns:a16="http://schemas.microsoft.com/office/drawing/2014/main" id="{DEFD36BF-91B7-CCE8-585B-70CB189F0632}"/>
              </a:ext>
            </a:extLst>
          </p:cNvPr>
          <p:cNvSpPr txBox="1"/>
          <p:nvPr/>
        </p:nvSpPr>
        <p:spPr>
          <a:xfrm rot="19053360">
            <a:off x="4136012" y="3237797"/>
            <a:ext cx="566181" cy="276999"/>
          </a:xfrm>
          <a:prstGeom prst="rect">
            <a:avLst/>
          </a:prstGeom>
          <a:noFill/>
        </p:spPr>
        <p:txBody>
          <a:bodyPr wrap="none" rtlCol="0">
            <a:spAutoFit/>
          </a:bodyPr>
          <a:lstStyle/>
          <a:p>
            <a:r>
              <a:rPr lang="tr-TR" sz="1200" dirty="0"/>
              <a:t>X2≤2</a:t>
            </a:r>
          </a:p>
        </p:txBody>
      </p:sp>
      <p:sp>
        <p:nvSpPr>
          <p:cNvPr id="10" name="TextBox 13">
            <a:extLst>
              <a:ext uri="{FF2B5EF4-FFF2-40B4-BE49-F238E27FC236}">
                <a16:creationId xmlns:a16="http://schemas.microsoft.com/office/drawing/2014/main" id="{11CFF5D6-DEB3-760F-9731-1142D2849135}"/>
              </a:ext>
            </a:extLst>
          </p:cNvPr>
          <p:cNvSpPr txBox="1"/>
          <p:nvPr/>
        </p:nvSpPr>
        <p:spPr>
          <a:xfrm rot="1312983">
            <a:off x="4329347" y="1710194"/>
            <a:ext cx="566181" cy="276999"/>
          </a:xfrm>
          <a:prstGeom prst="rect">
            <a:avLst/>
          </a:prstGeom>
          <a:noFill/>
        </p:spPr>
        <p:txBody>
          <a:bodyPr wrap="none" rtlCol="0">
            <a:spAutoFit/>
          </a:bodyPr>
          <a:lstStyle/>
          <a:p>
            <a:r>
              <a:rPr lang="tr-TR" sz="1200" dirty="0"/>
              <a:t>X1≥3</a:t>
            </a:r>
          </a:p>
        </p:txBody>
      </p:sp>
      <p:sp>
        <p:nvSpPr>
          <p:cNvPr id="11" name="Rectangle 20">
            <a:extLst>
              <a:ext uri="{FF2B5EF4-FFF2-40B4-BE49-F238E27FC236}">
                <a16:creationId xmlns:a16="http://schemas.microsoft.com/office/drawing/2014/main" id="{DE224167-2359-5C3A-493D-E0BF4920A6E9}"/>
              </a:ext>
            </a:extLst>
          </p:cNvPr>
          <p:cNvSpPr/>
          <p:nvPr/>
        </p:nvSpPr>
        <p:spPr>
          <a:xfrm>
            <a:off x="3664728" y="3815992"/>
            <a:ext cx="999231" cy="795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Z=14</a:t>
            </a:r>
          </a:p>
          <a:p>
            <a:pPr algn="ctr"/>
            <a:r>
              <a:rPr lang="tr-TR" sz="1200" dirty="0"/>
              <a:t>X1=4</a:t>
            </a:r>
          </a:p>
          <a:p>
            <a:pPr algn="ctr"/>
            <a:r>
              <a:rPr lang="tr-TR" sz="1200" dirty="0"/>
              <a:t>X2=2</a:t>
            </a:r>
          </a:p>
          <a:p>
            <a:pPr algn="ctr"/>
            <a:r>
              <a:rPr lang="tr-TR" sz="1200" dirty="0"/>
              <a:t>AS=14</a:t>
            </a:r>
          </a:p>
        </p:txBody>
      </p:sp>
      <p:sp>
        <p:nvSpPr>
          <p:cNvPr id="12" name="Rectangle 21">
            <a:extLst>
              <a:ext uri="{FF2B5EF4-FFF2-40B4-BE49-F238E27FC236}">
                <a16:creationId xmlns:a16="http://schemas.microsoft.com/office/drawing/2014/main" id="{F67CCCA6-EA00-9949-ABB2-4CB967B852E2}"/>
              </a:ext>
            </a:extLst>
          </p:cNvPr>
          <p:cNvSpPr/>
          <p:nvPr/>
        </p:nvSpPr>
        <p:spPr>
          <a:xfrm>
            <a:off x="5295753" y="3936034"/>
            <a:ext cx="1694156" cy="62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No </a:t>
            </a:r>
            <a:r>
              <a:rPr lang="tr-TR" sz="1200" dirty="0" err="1"/>
              <a:t>feasible</a:t>
            </a:r>
            <a:r>
              <a:rPr lang="tr-TR" sz="1200" dirty="0"/>
              <a:t> </a:t>
            </a:r>
            <a:r>
              <a:rPr lang="tr-TR" sz="1200" dirty="0" err="1"/>
              <a:t>solution</a:t>
            </a:r>
            <a:endParaRPr lang="tr-TR" sz="1200" dirty="0"/>
          </a:p>
        </p:txBody>
      </p:sp>
      <p:cxnSp>
        <p:nvCxnSpPr>
          <p:cNvPr id="13" name="Straight Arrow Connector 23">
            <a:extLst>
              <a:ext uri="{FF2B5EF4-FFF2-40B4-BE49-F238E27FC236}">
                <a16:creationId xmlns:a16="http://schemas.microsoft.com/office/drawing/2014/main" id="{F9CB9C49-E6EA-BD51-BF0C-86B0BFFCC236}"/>
              </a:ext>
            </a:extLst>
          </p:cNvPr>
          <p:cNvCxnSpPr>
            <a:cxnSpLocks/>
            <a:stCxn id="6" idx="2"/>
            <a:endCxn id="11" idx="0"/>
          </p:cNvCxnSpPr>
          <p:nvPr/>
        </p:nvCxnSpPr>
        <p:spPr>
          <a:xfrm flipH="1">
            <a:off x="4164344" y="3041059"/>
            <a:ext cx="858158" cy="77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5">
            <a:extLst>
              <a:ext uri="{FF2B5EF4-FFF2-40B4-BE49-F238E27FC236}">
                <a16:creationId xmlns:a16="http://schemas.microsoft.com/office/drawing/2014/main" id="{E94AC557-62B1-0EC1-5F42-77AF408EFB96}"/>
              </a:ext>
            </a:extLst>
          </p:cNvPr>
          <p:cNvCxnSpPr>
            <a:cxnSpLocks/>
            <a:stCxn id="6" idx="2"/>
            <a:endCxn id="12" idx="0"/>
          </p:cNvCxnSpPr>
          <p:nvPr/>
        </p:nvCxnSpPr>
        <p:spPr>
          <a:xfrm>
            <a:off x="5022502" y="3041059"/>
            <a:ext cx="1120329" cy="89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26">
            <a:extLst>
              <a:ext uri="{FF2B5EF4-FFF2-40B4-BE49-F238E27FC236}">
                <a16:creationId xmlns:a16="http://schemas.microsoft.com/office/drawing/2014/main" id="{A7D1699B-1713-84B1-A504-C8BE9ED6253E}"/>
              </a:ext>
            </a:extLst>
          </p:cNvPr>
          <p:cNvSpPr txBox="1"/>
          <p:nvPr/>
        </p:nvSpPr>
        <p:spPr>
          <a:xfrm rot="20103541">
            <a:off x="2518171" y="1703678"/>
            <a:ext cx="566181" cy="276999"/>
          </a:xfrm>
          <a:prstGeom prst="rect">
            <a:avLst/>
          </a:prstGeom>
          <a:noFill/>
        </p:spPr>
        <p:txBody>
          <a:bodyPr wrap="none" rtlCol="0">
            <a:spAutoFit/>
          </a:bodyPr>
          <a:lstStyle/>
          <a:p>
            <a:r>
              <a:rPr lang="tr-TR" sz="1200" dirty="0"/>
              <a:t>X1≤2</a:t>
            </a:r>
          </a:p>
        </p:txBody>
      </p:sp>
      <p:sp>
        <p:nvSpPr>
          <p:cNvPr id="16" name="TextBox 27">
            <a:extLst>
              <a:ext uri="{FF2B5EF4-FFF2-40B4-BE49-F238E27FC236}">
                <a16:creationId xmlns:a16="http://schemas.microsoft.com/office/drawing/2014/main" id="{E637ACD5-A896-D04C-0934-8E55C7874D5B}"/>
              </a:ext>
            </a:extLst>
          </p:cNvPr>
          <p:cNvSpPr txBox="1"/>
          <p:nvPr/>
        </p:nvSpPr>
        <p:spPr>
          <a:xfrm rot="2412322">
            <a:off x="5498499" y="3320592"/>
            <a:ext cx="566181" cy="276999"/>
          </a:xfrm>
          <a:prstGeom prst="rect">
            <a:avLst/>
          </a:prstGeom>
          <a:noFill/>
        </p:spPr>
        <p:txBody>
          <a:bodyPr wrap="none" rtlCol="0">
            <a:spAutoFit/>
          </a:bodyPr>
          <a:lstStyle/>
          <a:p>
            <a:r>
              <a:rPr lang="tr-TR" sz="1200" dirty="0"/>
              <a:t>X2≥3</a:t>
            </a:r>
          </a:p>
        </p:txBody>
      </p:sp>
      <p:sp>
        <p:nvSpPr>
          <p:cNvPr id="17" name="TextBox 86">
            <a:extLst>
              <a:ext uri="{FF2B5EF4-FFF2-40B4-BE49-F238E27FC236}">
                <a16:creationId xmlns:a16="http://schemas.microsoft.com/office/drawing/2014/main" id="{2EEB165C-1585-FDC4-ABDB-85F08ABEDA67}"/>
              </a:ext>
            </a:extLst>
          </p:cNvPr>
          <p:cNvSpPr txBox="1"/>
          <p:nvPr/>
        </p:nvSpPr>
        <p:spPr>
          <a:xfrm>
            <a:off x="2826089" y="2422143"/>
            <a:ext cx="569387" cy="276999"/>
          </a:xfrm>
          <a:prstGeom prst="rect">
            <a:avLst/>
          </a:prstGeom>
          <a:noFill/>
        </p:spPr>
        <p:txBody>
          <a:bodyPr wrap="none" rtlCol="0">
            <a:spAutoFit/>
          </a:bodyPr>
          <a:lstStyle/>
          <a:p>
            <a:r>
              <a:rPr lang="tr-TR" sz="1200" dirty="0"/>
              <a:t>AS&lt;Z</a:t>
            </a:r>
          </a:p>
        </p:txBody>
      </p:sp>
      <p:sp>
        <p:nvSpPr>
          <p:cNvPr id="18" name="TextBox 87">
            <a:extLst>
              <a:ext uri="{FF2B5EF4-FFF2-40B4-BE49-F238E27FC236}">
                <a16:creationId xmlns:a16="http://schemas.microsoft.com/office/drawing/2014/main" id="{37967A88-6C68-9A7B-52A2-A2F2B5303178}"/>
              </a:ext>
            </a:extLst>
          </p:cNvPr>
          <p:cNvSpPr txBox="1"/>
          <p:nvPr/>
        </p:nvSpPr>
        <p:spPr>
          <a:xfrm>
            <a:off x="5581707" y="2479897"/>
            <a:ext cx="569387" cy="276999"/>
          </a:xfrm>
          <a:prstGeom prst="rect">
            <a:avLst/>
          </a:prstGeom>
          <a:noFill/>
        </p:spPr>
        <p:txBody>
          <a:bodyPr wrap="none" rtlCol="0">
            <a:spAutoFit/>
          </a:bodyPr>
          <a:lstStyle/>
          <a:p>
            <a:r>
              <a:rPr lang="tr-TR" sz="1200" dirty="0"/>
              <a:t>AS&lt;Z</a:t>
            </a:r>
          </a:p>
        </p:txBody>
      </p:sp>
      <p:sp>
        <p:nvSpPr>
          <p:cNvPr id="19" name="TextBox 88">
            <a:extLst>
              <a:ext uri="{FF2B5EF4-FFF2-40B4-BE49-F238E27FC236}">
                <a16:creationId xmlns:a16="http://schemas.microsoft.com/office/drawing/2014/main" id="{2B928220-E617-4CC4-3AC2-CE88766C5094}"/>
              </a:ext>
            </a:extLst>
          </p:cNvPr>
          <p:cNvSpPr txBox="1"/>
          <p:nvPr/>
        </p:nvSpPr>
        <p:spPr>
          <a:xfrm>
            <a:off x="4629080" y="4075016"/>
            <a:ext cx="569387" cy="276999"/>
          </a:xfrm>
          <a:prstGeom prst="rect">
            <a:avLst/>
          </a:prstGeom>
          <a:noFill/>
        </p:spPr>
        <p:txBody>
          <a:bodyPr wrap="none" rtlCol="0">
            <a:spAutoFit/>
          </a:bodyPr>
          <a:lstStyle/>
          <a:p>
            <a:r>
              <a:rPr lang="tr-TR" sz="1200" dirty="0"/>
              <a:t>AS=Z</a:t>
            </a:r>
          </a:p>
        </p:txBody>
      </p:sp>
      <mc:AlternateContent xmlns:mc="http://schemas.openxmlformats.org/markup-compatibility/2006" xmlns:a14="http://schemas.microsoft.com/office/drawing/2010/main">
        <mc:Choice Requires="a14">
          <p:sp>
            <p:nvSpPr>
              <p:cNvPr id="20" name="TextBox 94">
                <a:extLst>
                  <a:ext uri="{FF2B5EF4-FFF2-40B4-BE49-F238E27FC236}">
                    <a16:creationId xmlns:a16="http://schemas.microsoft.com/office/drawing/2014/main" id="{B19627A2-CC99-5F6A-EBFC-C975ABB8A2FD}"/>
                  </a:ext>
                </a:extLst>
              </p:cNvPr>
              <p:cNvSpPr txBox="1"/>
              <p:nvPr/>
            </p:nvSpPr>
            <p:spPr>
              <a:xfrm>
                <a:off x="4431213" y="884144"/>
                <a:ext cx="1652055" cy="12926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0" name="TextBox 94">
                <a:extLst>
                  <a:ext uri="{FF2B5EF4-FFF2-40B4-BE49-F238E27FC236}">
                    <a16:creationId xmlns:a16="http://schemas.microsoft.com/office/drawing/2014/main" id="{B19627A2-CC99-5F6A-EBFC-C975ABB8A2FD}"/>
                  </a:ext>
                </a:extLst>
              </p:cNvPr>
              <p:cNvSpPr txBox="1">
                <a:spLocks noRot="1" noChangeAspect="1" noMove="1" noResize="1" noEditPoints="1" noAdjustHandles="1" noChangeArrowheads="1" noChangeShapeType="1" noTextEdit="1"/>
              </p:cNvSpPr>
              <p:nvPr/>
            </p:nvSpPr>
            <p:spPr>
              <a:xfrm>
                <a:off x="4431213" y="884144"/>
                <a:ext cx="1652055" cy="1292662"/>
              </a:xfrm>
              <a:prstGeom prst="rect">
                <a:avLst/>
              </a:prstGeo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1" name="TextBox 95">
                <a:extLst>
                  <a:ext uri="{FF2B5EF4-FFF2-40B4-BE49-F238E27FC236}">
                    <a16:creationId xmlns:a16="http://schemas.microsoft.com/office/drawing/2014/main" id="{048632DD-AAA2-C83E-D323-F989164B8444}"/>
                  </a:ext>
                </a:extLst>
              </p:cNvPr>
              <p:cNvSpPr txBox="1"/>
              <p:nvPr/>
            </p:nvSpPr>
            <p:spPr>
              <a:xfrm>
                <a:off x="6025328" y="2142951"/>
                <a:ext cx="1502976"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1" name="TextBox 95">
                <a:extLst>
                  <a:ext uri="{FF2B5EF4-FFF2-40B4-BE49-F238E27FC236}">
                    <a16:creationId xmlns:a16="http://schemas.microsoft.com/office/drawing/2014/main" id="{048632DD-AAA2-C83E-D323-F989164B8444}"/>
                  </a:ext>
                </a:extLst>
              </p:cNvPr>
              <p:cNvSpPr txBox="1">
                <a:spLocks noRot="1" noChangeAspect="1" noMove="1" noResize="1" noEditPoints="1" noAdjustHandles="1" noChangeArrowheads="1" noChangeShapeType="1" noTextEdit="1"/>
              </p:cNvSpPr>
              <p:nvPr/>
            </p:nvSpPr>
            <p:spPr>
              <a:xfrm>
                <a:off x="6025328" y="2142951"/>
                <a:ext cx="1502976" cy="1477328"/>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2" name="TextBox 97">
                <a:extLst>
                  <a:ext uri="{FF2B5EF4-FFF2-40B4-BE49-F238E27FC236}">
                    <a16:creationId xmlns:a16="http://schemas.microsoft.com/office/drawing/2014/main" id="{3C160615-97E4-C86E-42E2-D2BD6296EDAF}"/>
                  </a:ext>
                </a:extLst>
              </p:cNvPr>
              <p:cNvSpPr txBox="1"/>
              <p:nvPr/>
            </p:nvSpPr>
            <p:spPr>
              <a:xfrm>
                <a:off x="287741" y="2202495"/>
                <a:ext cx="1457258"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trike="sngStrike" smtClean="0">
                              <a:latin typeface="Cambria Math" panose="02040503050406030204" pitchFamily="18" charset="0"/>
                            </a:rPr>
                          </m:ctrlPr>
                        </m:sSubPr>
                        <m:e>
                          <m:r>
                            <a:rPr lang="tr-TR" sz="1200" b="0" i="1" strike="sngStrike" smtClean="0">
                              <a:latin typeface="Cambria Math" panose="02040503050406030204" pitchFamily="18" charset="0"/>
                            </a:rPr>
                            <m:t>𝑥</m:t>
                          </m:r>
                        </m:e>
                        <m:sub>
                          <m:r>
                            <a:rPr lang="tr-TR" sz="1200" b="0" i="1" strike="sngStrike" smtClean="0">
                              <a:latin typeface="Cambria Math" panose="02040503050406030204" pitchFamily="18" charset="0"/>
                            </a:rPr>
                            <m:t>1</m:t>
                          </m:r>
                        </m:sub>
                      </m:sSub>
                      <m:r>
                        <a:rPr lang="tr-TR" sz="1200" b="0" i="1" strike="sngStrike" smtClean="0">
                          <a:latin typeface="Cambria Math" panose="02040503050406030204" pitchFamily="18" charset="0"/>
                          <a:ea typeface="Cambria Math" panose="02040503050406030204" pitchFamily="18" charset="0"/>
                        </a:rPr>
                        <m:t>≤4</m:t>
                      </m:r>
                    </m:oMath>
                  </m:oMathPara>
                </a14:m>
                <a:endParaRPr lang="tr-TR" sz="1200" b="0" strike="sngStrike"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2" name="TextBox 97">
                <a:extLst>
                  <a:ext uri="{FF2B5EF4-FFF2-40B4-BE49-F238E27FC236}">
                    <a16:creationId xmlns:a16="http://schemas.microsoft.com/office/drawing/2014/main" id="{3C160615-97E4-C86E-42E2-D2BD6296EDAF}"/>
                  </a:ext>
                </a:extLst>
              </p:cNvPr>
              <p:cNvSpPr txBox="1">
                <a:spLocks noRot="1" noChangeAspect="1" noMove="1" noResize="1" noEditPoints="1" noAdjustHandles="1" noChangeArrowheads="1" noChangeShapeType="1" noTextEdit="1"/>
              </p:cNvSpPr>
              <p:nvPr/>
            </p:nvSpPr>
            <p:spPr>
              <a:xfrm>
                <a:off x="287741" y="2202495"/>
                <a:ext cx="1457258" cy="1477328"/>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TextBox 98">
                <a:extLst>
                  <a:ext uri="{FF2B5EF4-FFF2-40B4-BE49-F238E27FC236}">
                    <a16:creationId xmlns:a16="http://schemas.microsoft.com/office/drawing/2014/main" id="{5B137834-7A04-6229-8560-0C61337A80E8}"/>
                  </a:ext>
                </a:extLst>
              </p:cNvPr>
              <p:cNvSpPr txBox="1"/>
              <p:nvPr/>
            </p:nvSpPr>
            <p:spPr>
              <a:xfrm>
                <a:off x="7001300" y="3805435"/>
                <a:ext cx="1457258"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3" name="TextBox 98">
                <a:extLst>
                  <a:ext uri="{FF2B5EF4-FFF2-40B4-BE49-F238E27FC236}">
                    <a16:creationId xmlns:a16="http://schemas.microsoft.com/office/drawing/2014/main" id="{5B137834-7A04-6229-8560-0C61337A80E8}"/>
                  </a:ext>
                </a:extLst>
              </p:cNvPr>
              <p:cNvSpPr txBox="1">
                <a:spLocks noRot="1" noChangeAspect="1" noMove="1" noResize="1" noEditPoints="1" noAdjustHandles="1" noChangeArrowheads="1" noChangeShapeType="1" noTextEdit="1"/>
              </p:cNvSpPr>
              <p:nvPr/>
            </p:nvSpPr>
            <p:spPr>
              <a:xfrm>
                <a:off x="7001300" y="3805435"/>
                <a:ext cx="1457258" cy="1661993"/>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4" name="TextBox 99">
                <a:extLst>
                  <a:ext uri="{FF2B5EF4-FFF2-40B4-BE49-F238E27FC236}">
                    <a16:creationId xmlns:a16="http://schemas.microsoft.com/office/drawing/2014/main" id="{39AB909D-E531-2C73-C1A3-04A650A2FE41}"/>
                  </a:ext>
                </a:extLst>
              </p:cNvPr>
              <p:cNvSpPr txBox="1"/>
              <p:nvPr/>
            </p:nvSpPr>
            <p:spPr>
              <a:xfrm>
                <a:off x="2147342" y="3763881"/>
                <a:ext cx="142282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sz="1200" b="0" i="1" smtClean="0">
                          <a:latin typeface="Cambria Math" panose="02040503050406030204" pitchFamily="18" charset="0"/>
                        </a:rPr>
                        <m:t>𝑀𝑎𝑥</m:t>
                      </m:r>
                      <m:r>
                        <a:rPr lang="tr-TR" sz="1200" b="0" i="1" smtClean="0">
                          <a:latin typeface="Cambria Math" panose="02040503050406030204" pitchFamily="18" charset="0"/>
                        </a:rPr>
                        <m:t> </m:t>
                      </m:r>
                      <m:r>
                        <a:rPr lang="tr-TR" sz="1200" b="0" i="1" smtClean="0">
                          <a:latin typeface="Cambria Math" panose="02040503050406030204" pitchFamily="18" charset="0"/>
                        </a:rPr>
                        <m:t>𝑍</m:t>
                      </m:r>
                      <m:r>
                        <a:rPr lang="tr-TR" sz="1200" b="0" i="1" smtClean="0">
                          <a:latin typeface="Cambria Math" panose="02040503050406030204" pitchFamily="18" charset="0"/>
                        </a:rPr>
                        <m:t>=2</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+3 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oMath>
                  </m:oMathPara>
                </a14:m>
                <a:endParaRPr lang="tr-TR" sz="1200" b="0" dirty="0"/>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+1.4 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≤7</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rPr>
                        <m:t>+10 </m:t>
                      </m:r>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≤35</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≤4</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1</m:t>
                          </m:r>
                        </m:sub>
                      </m:sSub>
                      <m:r>
                        <a:rPr lang="tr-TR" sz="1200" b="0" i="1" smtClean="0">
                          <a:latin typeface="Cambria Math" panose="02040503050406030204" pitchFamily="18" charset="0"/>
                          <a:ea typeface="Cambria Math" panose="02040503050406030204" pitchFamily="18" charset="0"/>
                        </a:rPr>
                        <m:t>≥3</m:t>
                      </m:r>
                    </m:oMath>
                  </m:oMathPara>
                </a14:m>
                <a:endParaRPr lang="tr-TR" sz="12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b="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2</m:t>
                          </m:r>
                        </m:sub>
                      </m:sSub>
                      <m:r>
                        <a:rPr lang="tr-TR" sz="1200" b="0" i="1" smtClean="0">
                          <a:latin typeface="Cambria Math" panose="02040503050406030204" pitchFamily="18" charset="0"/>
                          <a:ea typeface="Cambria Math" panose="02040503050406030204" pitchFamily="18" charset="0"/>
                        </a:rPr>
                        <m:t>≤2</m:t>
                      </m:r>
                    </m:oMath>
                  </m:oMathPara>
                </a14:m>
                <a:endParaRPr lang="tr-TR" sz="1200" b="0" dirty="0">
                  <a:ea typeface="Cambria Math" panose="02040503050406030204" pitchFamily="18" charset="0"/>
                </a:endParaRPr>
              </a:p>
              <a:p>
                <a:endParaRPr lang="tr-TR" sz="1200" b="0" dirty="0">
                  <a:ea typeface="Cambria Math" panose="02040503050406030204" pitchFamily="18" charset="0"/>
                </a:endParaRPr>
              </a:p>
              <a:p>
                <a:endParaRPr lang="tr-TR" sz="1200" b="0" dirty="0"/>
              </a:p>
              <a:p>
                <a:endParaRPr lang="tr-TR" sz="1200" dirty="0"/>
              </a:p>
            </p:txBody>
          </p:sp>
        </mc:Choice>
        <mc:Fallback xmlns="">
          <p:sp>
            <p:nvSpPr>
              <p:cNvPr id="24" name="TextBox 99">
                <a:extLst>
                  <a:ext uri="{FF2B5EF4-FFF2-40B4-BE49-F238E27FC236}">
                    <a16:creationId xmlns:a16="http://schemas.microsoft.com/office/drawing/2014/main" id="{39AB909D-E531-2C73-C1A3-04A650A2FE41}"/>
                  </a:ext>
                </a:extLst>
              </p:cNvPr>
              <p:cNvSpPr txBox="1">
                <a:spLocks noRot="1" noChangeAspect="1" noMove="1" noResize="1" noEditPoints="1" noAdjustHandles="1" noChangeArrowheads="1" noChangeShapeType="1" noTextEdit="1"/>
              </p:cNvSpPr>
              <p:nvPr/>
            </p:nvSpPr>
            <p:spPr>
              <a:xfrm>
                <a:off x="2147342" y="3763881"/>
                <a:ext cx="1422825" cy="1661993"/>
              </a:xfrm>
              <a:prstGeom prst="rect">
                <a:avLst/>
              </a:prstGeom>
              <a:blipFill>
                <a:blip r:embed="rId6"/>
                <a:stretch>
                  <a:fillRect/>
                </a:stretch>
              </a:blipFill>
            </p:spPr>
            <p:txBody>
              <a:bodyPr/>
              <a:lstStyle/>
              <a:p>
                <a:r>
                  <a:rPr lang="tr-TR">
                    <a:noFill/>
                  </a:rPr>
                  <a:t> </a:t>
                </a:r>
              </a:p>
            </p:txBody>
          </p:sp>
        </mc:Fallback>
      </mc:AlternateContent>
      <p:sp>
        <p:nvSpPr>
          <p:cNvPr id="25" name="Arrow: Up 103">
            <a:extLst>
              <a:ext uri="{FF2B5EF4-FFF2-40B4-BE49-F238E27FC236}">
                <a16:creationId xmlns:a16="http://schemas.microsoft.com/office/drawing/2014/main" id="{1D18CCD0-E269-32C6-60A7-D589CF2FB37E}"/>
              </a:ext>
            </a:extLst>
          </p:cNvPr>
          <p:cNvSpPr/>
          <p:nvPr/>
        </p:nvSpPr>
        <p:spPr>
          <a:xfrm>
            <a:off x="4055808" y="5157192"/>
            <a:ext cx="484632" cy="5760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73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animBg="1"/>
      <p:bldP spid="12" grpId="0" animBg="1"/>
      <p:bldP spid="15" grpId="0"/>
      <p:bldP spid="16" grpId="0"/>
      <p:bldP spid="17" grpId="0"/>
      <p:bldP spid="18" grpId="0"/>
      <p:bldP spid="19" grpId="0"/>
      <p:bldP spid="20" grpId="0"/>
      <p:bldP spid="21" grpId="0"/>
      <p:bldP spid="22" grpId="0"/>
      <p:bldP spid="23" grpId="0"/>
      <p:bldP spid="2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8B417CB5-124B-59B1-D852-A21BFBC52BD6}"/>
              </a:ext>
            </a:extLst>
          </p:cNvPr>
          <p:cNvSpPr>
            <a:spLocks noGrp="1"/>
          </p:cNvSpPr>
          <p:nvPr>
            <p:ph idx="1"/>
          </p:nvPr>
        </p:nvSpPr>
        <p:spPr/>
        <p:txBody>
          <a:bodyPr/>
          <a:lstStyle/>
          <a:p>
            <a:pPr>
              <a:buFont typeface="Arial" panose="020B0604020202020204" pitchFamily="34" charset="0"/>
              <a:buChar char="•"/>
            </a:pPr>
            <a:r>
              <a:rPr lang="tr-TR"/>
              <a:t>Optimum çözüm tablosundan bir model elde edilir.</a:t>
            </a:r>
          </a:p>
          <a:p>
            <a:pPr>
              <a:buFont typeface="Arial" panose="020B0604020202020204" pitchFamily="34" charset="0"/>
              <a:buChar char="•"/>
            </a:pPr>
            <a:endParaRPr lang="tr-TR"/>
          </a:p>
          <a:p>
            <a:pPr>
              <a:buFont typeface="Arial" panose="020B0604020202020204" pitchFamily="34" charset="0"/>
              <a:buChar char="•"/>
            </a:pPr>
            <a:r>
              <a:rPr lang="tr-TR"/>
              <a:t>Tamsayılı hale getirilecek değişken için kesme düzlemi eşitliği yazılır</a:t>
            </a:r>
          </a:p>
          <a:p>
            <a:pPr>
              <a:buFont typeface="Arial" panose="020B0604020202020204" pitchFamily="34" charset="0"/>
              <a:buChar char="•"/>
            </a:pPr>
            <a:endParaRPr lang="tr-TR"/>
          </a:p>
          <a:p>
            <a:pPr>
              <a:buFont typeface="Arial" panose="020B0604020202020204" pitchFamily="34" charset="0"/>
              <a:buChar char="•"/>
            </a:pPr>
            <a:r>
              <a:rPr lang="tr-TR"/>
              <a:t>Eşitliğin fraktal sağ tarafı ≤ 0 olacak şekilde kısıt haline getirilir.</a:t>
            </a:r>
          </a:p>
          <a:p>
            <a:pPr>
              <a:buFont typeface="Arial" panose="020B0604020202020204" pitchFamily="34" charset="0"/>
              <a:buChar char="•"/>
            </a:pPr>
            <a:endParaRPr lang="tr-TR"/>
          </a:p>
          <a:p>
            <a:pPr>
              <a:buFont typeface="Arial" panose="020B0604020202020204" pitchFamily="34" charset="0"/>
              <a:buChar char="•"/>
            </a:pPr>
            <a:r>
              <a:rPr lang="tr-TR"/>
              <a:t>Kısıt optimum çözüm tablosuna eklenir ve iterasyon ilerletilir. </a:t>
            </a:r>
          </a:p>
          <a:p>
            <a:pPr>
              <a:buFont typeface="Arial" panose="020B0604020202020204" pitchFamily="34" charset="0"/>
              <a:buChar char="•"/>
            </a:pPr>
            <a:endParaRPr lang="tr-TR"/>
          </a:p>
          <a:p>
            <a:pPr>
              <a:buFont typeface="Arial" panose="020B0604020202020204" pitchFamily="34" charset="0"/>
              <a:buChar char="•"/>
            </a:pPr>
            <a:r>
              <a:rPr lang="tr-TR"/>
              <a:t>Tam sayılı olma şartı sağlanıncaya kadar işlem devam ettirilir.</a:t>
            </a:r>
          </a:p>
          <a:p>
            <a:pPr>
              <a:buFont typeface="Arial" panose="020B0604020202020204" pitchFamily="34" charset="0"/>
              <a:buChar char="•"/>
            </a:pPr>
            <a:endParaRPr lang="tr-TR"/>
          </a:p>
          <a:p>
            <a:endParaRPr lang="tr-TR"/>
          </a:p>
        </p:txBody>
      </p:sp>
      <p:sp>
        <p:nvSpPr>
          <p:cNvPr id="3" name="Başlık 2">
            <a:extLst>
              <a:ext uri="{FF2B5EF4-FFF2-40B4-BE49-F238E27FC236}">
                <a16:creationId xmlns:a16="http://schemas.microsoft.com/office/drawing/2014/main" id="{5E4FA3D9-BF83-7CA7-2E00-056095FEABD5}"/>
              </a:ext>
            </a:extLst>
          </p:cNvPr>
          <p:cNvSpPr>
            <a:spLocks noGrp="1"/>
          </p:cNvSpPr>
          <p:nvPr>
            <p:ph type="title"/>
          </p:nvPr>
        </p:nvSpPr>
        <p:spPr/>
        <p:txBody>
          <a:bodyPr/>
          <a:lstStyle/>
          <a:p>
            <a:r>
              <a:rPr lang="tr-TR"/>
              <a:t>Gomory Kesme Düzlemi</a:t>
            </a:r>
          </a:p>
        </p:txBody>
      </p:sp>
    </p:spTree>
    <p:extLst>
      <p:ext uri="{BB962C8B-B14F-4D97-AF65-F5344CB8AC3E}">
        <p14:creationId xmlns:p14="http://schemas.microsoft.com/office/powerpoint/2010/main" val="328907319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13544</TotalTime>
  <Words>5984</Words>
  <Application>Microsoft Office PowerPoint</Application>
  <PresentationFormat>Ekran Gösterisi (4:3)</PresentationFormat>
  <Paragraphs>1037</Paragraphs>
  <Slides>79</Slides>
  <Notes>1</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79</vt:i4>
      </vt:variant>
    </vt:vector>
  </HeadingPairs>
  <TitlesOfParts>
    <vt:vector size="89" baseType="lpstr">
      <vt:lpstr>굴림체</vt:lpstr>
      <vt:lpstr>Lucida Handwriting</vt:lpstr>
      <vt:lpstr>Times New Roman</vt:lpstr>
      <vt:lpstr>Calibri</vt:lpstr>
      <vt:lpstr>Arial</vt:lpstr>
      <vt:lpstr>Cambria Math</vt:lpstr>
      <vt:lpstr>Tahoma</vt:lpstr>
      <vt:lpstr>Calibri Light</vt:lpstr>
      <vt:lpstr>Malgun Gothic</vt:lpstr>
      <vt:lpstr>Office 테마</vt:lpstr>
      <vt:lpstr>Tamsayılı Programlama</vt:lpstr>
      <vt:lpstr>PowerPoint Sunusu</vt:lpstr>
      <vt:lpstr>PowerPoint Sunusu</vt:lpstr>
      <vt:lpstr>Amaç</vt:lpstr>
      <vt:lpstr>Uygulanan Yöntemler</vt:lpstr>
      <vt:lpstr>Dal ve Sınır Algoritması</vt:lpstr>
      <vt:lpstr>Dal ve Sınır Algoritması</vt:lpstr>
      <vt:lpstr>Dal ve Sınır Algoritması</vt:lpstr>
      <vt:lpstr>Gomory Kesme Düzlemi</vt:lpstr>
      <vt:lpstr>Gomory Kesme Düzlemi</vt:lpstr>
      <vt:lpstr>Gomory Kesme Düzlemi</vt:lpstr>
      <vt:lpstr>Gomory Kesme Düzlemi</vt:lpstr>
      <vt:lpstr>Gomory Kesme Düzlemi</vt:lpstr>
      <vt:lpstr>Gomory Kesme Düzlemi</vt:lpstr>
      <vt:lpstr>Gomory Kesme Düzlemi</vt:lpstr>
      <vt:lpstr>0-1 Tamsayılı Programlama</vt:lpstr>
      <vt:lpstr>Amaç</vt:lpstr>
      <vt:lpstr>Değişkenler Arası Mantıksal İfadeler</vt:lpstr>
      <vt:lpstr>Değişkenler Arası Mantıksal İfadeler</vt:lpstr>
      <vt:lpstr>Değişkenler Arası Mantıksal İfadeler</vt:lpstr>
      <vt:lpstr>Değişkenler Arası Mantıksal İfadeler</vt:lpstr>
      <vt:lpstr>PowerPoint Sunusu</vt:lpstr>
      <vt:lpstr>Bir Değişkenin Kesikli Değer Alması</vt:lpstr>
      <vt:lpstr>Kısıt Denklemleri Arası Mantıksal İfadeler</vt:lpstr>
      <vt:lpstr>PowerPoint Sunusu</vt:lpstr>
      <vt:lpstr>Ya-yada (Either or) Modellemesi</vt:lpstr>
      <vt:lpstr>Ya-yada (Either or) Modellemesi</vt:lpstr>
      <vt:lpstr>Eğer Kısıtları (If–Then Constraints) Eğer … ise o zaman ….</vt:lpstr>
      <vt:lpstr>Eğer Kısıtları (If–Then Constraints) Eğer … ise o zaman ….</vt:lpstr>
      <vt:lpstr>N kısıtın sadece k adeti sağlanacaksa (K out of N )</vt:lpstr>
      <vt:lpstr>N kısıtın sadece k adeti sağlanacaksa (K out of N ) –Alternatif Yazım</vt:lpstr>
      <vt:lpstr>Sabit Maliyet (Var Yok Durumu)</vt:lpstr>
      <vt:lpstr>N Mümkün Değerden Birini Alan Fonksiyonlar</vt:lpstr>
      <vt:lpstr>PowerPoint Sunusu</vt:lpstr>
      <vt:lpstr>Doğrusal Regrasyon </vt:lpstr>
      <vt:lpstr>Doğrusal Regrasyon </vt:lpstr>
      <vt:lpstr>Parçalı Fonksiyonların Gösterimi</vt:lpstr>
      <vt:lpstr>Parçalı Fonksiyonların Gösterimi</vt:lpstr>
      <vt:lpstr>Fonksiyonların Gösterimi</vt:lpstr>
      <vt:lpstr>Mutlak Değer </vt:lpstr>
      <vt:lpstr>Min/Max Fonksiyonu: Örnek</vt:lpstr>
      <vt:lpstr>Alternatif Min Model</vt:lpstr>
      <vt:lpstr>Max Fonksiyonu</vt:lpstr>
      <vt:lpstr>Alternatif Max Modelleri</vt:lpstr>
      <vt:lpstr>Örnekler</vt:lpstr>
      <vt:lpstr>DMC Moto</vt:lpstr>
      <vt:lpstr>DMC Oto</vt:lpstr>
      <vt:lpstr>DMC Oto</vt:lpstr>
      <vt:lpstr>Kesikli Sağ Taraf </vt:lpstr>
      <vt:lpstr>PowerPoint Sunusu</vt:lpstr>
      <vt:lpstr>Gandhi Giyim</vt:lpstr>
      <vt:lpstr>Gandhi giyim</vt:lpstr>
      <vt:lpstr>Gandhi giyim</vt:lpstr>
      <vt:lpstr>Makine Seçim</vt:lpstr>
      <vt:lpstr>Makine</vt:lpstr>
      <vt:lpstr>Kasa Kiralama</vt:lpstr>
      <vt:lpstr>Kasa Kiralama</vt:lpstr>
      <vt:lpstr>PowerPoint Sunusu</vt:lpstr>
      <vt:lpstr>PowerPoint Sunusu</vt:lpstr>
      <vt:lpstr>Euing Petrol</vt:lpstr>
      <vt:lpstr>Euing Petrol</vt:lpstr>
      <vt:lpstr>Euing Petrol</vt:lpstr>
      <vt:lpstr>Euing Petrol</vt:lpstr>
      <vt:lpstr>İki Tip Ürün</vt:lpstr>
      <vt:lpstr>İki Tip Ürün</vt:lpstr>
      <vt:lpstr>Gapco</vt:lpstr>
      <vt:lpstr>Gapco</vt:lpstr>
      <vt:lpstr>Mutlak Değerli Kısıt</vt:lpstr>
      <vt:lpstr>Sevgi Hastanesi</vt:lpstr>
      <vt:lpstr>Doğru Bıçak</vt:lpstr>
      <vt:lpstr>Doğru Bıçak</vt:lpstr>
      <vt:lpstr>Doğru Bıçak – Nihai Model </vt:lpstr>
      <vt:lpstr>Satış Elemanları Dengeleme</vt:lpstr>
      <vt:lpstr>Fehmi ve Ayşe</vt:lpstr>
      <vt:lpstr>PowerPoint Sunusu</vt:lpstr>
      <vt:lpstr>Kimya Fabrikası Üretim</vt:lpstr>
      <vt:lpstr>Kimya Fabrikası Üretim</vt:lpstr>
      <vt:lpstr>Kimya Fabrikası Üretim</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120</cp:revision>
  <dcterms:created xsi:type="dcterms:W3CDTF">2010-02-01T08:03:16Z</dcterms:created>
  <dcterms:modified xsi:type="dcterms:W3CDTF">2023-06-11T05:55:13Z</dcterms:modified>
  <cp:category>www.slidemembers.com</cp:category>
</cp:coreProperties>
</file>